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7"/>
  </p:notesMasterIdLst>
  <p:handoutMasterIdLst>
    <p:handoutMasterId r:id="rId8"/>
  </p:handoutMasterIdLst>
  <p:sldIdLst>
    <p:sldId id="317" r:id="rId2"/>
    <p:sldId id="369" r:id="rId3"/>
    <p:sldId id="355" r:id="rId4"/>
    <p:sldId id="356" r:id="rId5"/>
    <p:sldId id="378"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02" userDrawn="1">
          <p15:clr>
            <a:srgbClr val="A4A3A4"/>
          </p15:clr>
        </p15:guide>
        <p15:guide id="2" pos="210" userDrawn="1">
          <p15:clr>
            <a:srgbClr val="A4A3A4"/>
          </p15:clr>
        </p15:guide>
        <p15:guide id="3" pos="4133" userDrawn="1">
          <p15:clr>
            <a:srgbClr val="A4A3A4"/>
          </p15:clr>
        </p15:guide>
        <p15:guide id="4" orient="horz" pos="1678" userDrawn="1">
          <p15:clr>
            <a:srgbClr val="A4A3A4"/>
          </p15:clr>
        </p15:guide>
        <p15:guide id="5" pos="618" userDrawn="1">
          <p15:clr>
            <a:srgbClr val="A4A3A4"/>
          </p15:clr>
        </p15:guide>
        <p15:guide id="6" orient="horz" pos="1610" userDrawn="1">
          <p15:clr>
            <a:srgbClr val="A4A3A4"/>
          </p15:clr>
        </p15:guide>
        <p15:guide id="7" orient="horz" pos="5556" userDrawn="1">
          <p15:clr>
            <a:srgbClr val="A4A3A4"/>
          </p15:clr>
        </p15:guide>
        <p15:guide id="8" pos="6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AFB88F-71A2-6467-DF92-6F1BE254E8C4}" name="Maria Jose Bustos Galvez" initials="MJBG" userId="S::mbustosgalvez@worldbank.org::c2d2677c-4c10-450f-b4f2-63fc5d01be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4C"/>
    <a:srgbClr val="106AB0"/>
    <a:srgbClr val="FF6501"/>
    <a:srgbClr val="FFF6EE"/>
    <a:srgbClr val="F0F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8372F-F7B7-4648-B32E-4E0BC597AACC}" v="1" dt="2024-04-09T21:09:57.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5588"/>
  </p:normalViewPr>
  <p:slideViewPr>
    <p:cSldViewPr snapToGrid="0" snapToObjects="1">
      <p:cViewPr varScale="1">
        <p:scale>
          <a:sx n="83" d="100"/>
          <a:sy n="83" d="100"/>
        </p:scale>
        <p:origin x="3156" y="108"/>
      </p:cViewPr>
      <p:guideLst>
        <p:guide orient="horz" pos="5602"/>
        <p:guide pos="210"/>
        <p:guide pos="4133"/>
        <p:guide orient="horz" pos="1678"/>
        <p:guide pos="618"/>
        <p:guide orient="horz" pos="1610"/>
        <p:guide orient="horz" pos="5556"/>
        <p:guide pos="663"/>
      </p:guideLst>
    </p:cSldViewPr>
  </p:slideViewPr>
  <p:notesTextViewPr>
    <p:cViewPr>
      <p:scale>
        <a:sx n="1" d="1"/>
        <a:sy n="1" d="1"/>
      </p:scale>
      <p:origin x="0" y="0"/>
    </p:cViewPr>
  </p:notesText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348DCEA-014D-254C-8DEF-B1629CF181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1E3F7772-42D6-E14A-9FC8-45706086A6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7FD686-ACD9-F74F-8A7E-C21F7F04A174}" type="datetimeFigureOut">
              <a:rPr lang="es-ES_tradnl" smtClean="0"/>
              <a:t>14/01/2025</a:t>
            </a:fld>
            <a:endParaRPr lang="es-ES_tradnl"/>
          </a:p>
        </p:txBody>
      </p:sp>
      <p:sp>
        <p:nvSpPr>
          <p:cNvPr id="4" name="Marcador de pie de página 3">
            <a:extLst>
              <a:ext uri="{FF2B5EF4-FFF2-40B4-BE49-F238E27FC236}">
                <a16:creationId xmlns:a16="http://schemas.microsoft.com/office/drawing/2014/main" id="{6DC1513D-96AB-3446-AC68-422B975999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1C9E7083-336F-1D45-AD17-618273447E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172B17-EBC8-1246-A54E-BC28388F9C03}" type="slidenum">
              <a:rPr lang="es-ES_tradnl" smtClean="0"/>
              <a:t>‹Nº›</a:t>
            </a:fld>
            <a:endParaRPr lang="es-ES_tradnl"/>
          </a:p>
        </p:txBody>
      </p:sp>
    </p:spTree>
    <p:extLst>
      <p:ext uri="{BB962C8B-B14F-4D97-AF65-F5344CB8AC3E}">
        <p14:creationId xmlns:p14="http://schemas.microsoft.com/office/powerpoint/2010/main" val="2908272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0AA62-D481-7843-ACB9-7D12B2B47832}" type="datetimeFigureOut">
              <a:rPr lang="es-ES_tradnl" smtClean="0"/>
              <a:t>14/01/2025</a:t>
            </a:fld>
            <a:endParaRPr lang="es-ES_tradnl"/>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5F7F5-60F5-0546-8297-C236832F5DF2}" type="slidenum">
              <a:rPr lang="es-ES_tradnl" smtClean="0"/>
              <a:t>‹Nº›</a:t>
            </a:fld>
            <a:endParaRPr lang="es-ES_tradnl"/>
          </a:p>
        </p:txBody>
      </p:sp>
    </p:spTree>
    <p:extLst>
      <p:ext uri="{BB962C8B-B14F-4D97-AF65-F5344CB8AC3E}">
        <p14:creationId xmlns:p14="http://schemas.microsoft.com/office/powerpoint/2010/main" val="22109820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7801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117394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367328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F438D5F3-F53F-2E4D-9B0B-5B3C7A3B4B18}"/>
              </a:ext>
            </a:extLst>
          </p:cNvPr>
          <p:cNvSpPr>
            <a:spLocks noGrp="1"/>
          </p:cNvSpPr>
          <p:nvPr>
            <p:ph type="ctrTitle" hasCustomPrompt="1"/>
          </p:nvPr>
        </p:nvSpPr>
        <p:spPr>
          <a:xfrm>
            <a:off x="976432" y="346277"/>
            <a:ext cx="4905143" cy="978941"/>
          </a:xfrm>
          <a:prstGeom prst="rect">
            <a:avLst/>
          </a:prstGeom>
        </p:spPr>
        <p:txBody>
          <a:bodyPr anchor="ctr">
            <a:normAutofit/>
          </a:bodyPr>
          <a:lstStyle>
            <a:lvl1pPr algn="ctr">
              <a:defRPr sz="2025" spc="169">
                <a:solidFill>
                  <a:srgbClr val="05314C"/>
                </a:solidFill>
                <a:latin typeface="Roboto Slab" pitchFamily="2" charset="0"/>
                <a:ea typeface="Roboto Slab" pitchFamily="2" charset="0"/>
              </a:defRPr>
            </a:lvl1pPr>
          </a:lstStyle>
          <a:p>
            <a:r>
              <a:rPr lang="es-ES" dirty="0"/>
              <a:t>Título de la diapositiva</a:t>
            </a:r>
            <a:endParaRPr lang="es-CO" dirty="0"/>
          </a:p>
        </p:txBody>
      </p:sp>
      <p:sp>
        <p:nvSpPr>
          <p:cNvPr id="8" name="Marcador de texto 7">
            <a:extLst>
              <a:ext uri="{FF2B5EF4-FFF2-40B4-BE49-F238E27FC236}">
                <a16:creationId xmlns:a16="http://schemas.microsoft.com/office/drawing/2014/main" id="{F3E3F3D3-2783-8D47-993E-43962174F753}"/>
              </a:ext>
            </a:extLst>
          </p:cNvPr>
          <p:cNvSpPr>
            <a:spLocks noGrp="1"/>
          </p:cNvSpPr>
          <p:nvPr>
            <p:ph type="body" sz="quarter" idx="10"/>
          </p:nvPr>
        </p:nvSpPr>
        <p:spPr>
          <a:xfrm>
            <a:off x="391500" y="1811600"/>
            <a:ext cx="6075000" cy="696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0835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281431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81560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370540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3"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1"/>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1"/>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26632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21708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355059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274897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0"/>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61FB6A27-B136-4748-99EA-156838CC75C8}" type="slidenum">
              <a:rPr lang="es-CO" smtClean="0"/>
              <a:pPr/>
              <a:t>‹Nº›</a:t>
            </a:fld>
            <a:endParaRPr lang="es-CO"/>
          </a:p>
        </p:txBody>
      </p:sp>
    </p:spTree>
    <p:extLst>
      <p:ext uri="{BB962C8B-B14F-4D97-AF65-F5344CB8AC3E}">
        <p14:creationId xmlns:p14="http://schemas.microsoft.com/office/powerpoint/2010/main" val="135775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90"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dirty="0"/>
          </a:p>
        </p:txBody>
      </p:sp>
      <p:sp>
        <p:nvSpPr>
          <p:cNvPr id="5" name="Footer Placeholder 4"/>
          <p:cNvSpPr>
            <a:spLocks noGrp="1"/>
          </p:cNvSpPr>
          <p:nvPr>
            <p:ph type="ftr" sz="quarter" idx="3"/>
          </p:nvPr>
        </p:nvSpPr>
        <p:spPr>
          <a:xfrm>
            <a:off x="2271715"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1FB6A27-B136-4748-99EA-156838CC75C8}" type="slidenum">
              <a:rPr lang="es-CO" smtClean="0"/>
              <a:pPr/>
              <a:t>‹Nº›</a:t>
            </a:fld>
            <a:endParaRPr lang="es-CO"/>
          </a:p>
        </p:txBody>
      </p:sp>
    </p:spTree>
    <p:extLst>
      <p:ext uri="{BB962C8B-B14F-4D97-AF65-F5344CB8AC3E}">
        <p14:creationId xmlns:p14="http://schemas.microsoft.com/office/powerpoint/2010/main" val="21491403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644BA9A5-3587-5F4B-A9AF-4F287D5DA1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5367"/>
            <a:ext cx="6876000" cy="9190471"/>
          </a:xfrm>
          <a:prstGeom prst="rect">
            <a:avLst/>
          </a:prstGeom>
        </p:spPr>
      </p:pic>
      <p:sp>
        <p:nvSpPr>
          <p:cNvPr id="10" name="Rectángulo 9">
            <a:extLst>
              <a:ext uri="{FF2B5EF4-FFF2-40B4-BE49-F238E27FC236}">
                <a16:creationId xmlns:a16="http://schemas.microsoft.com/office/drawing/2014/main" id="{74186E6E-5946-434B-ACC4-62B533EAB66E}"/>
              </a:ext>
            </a:extLst>
          </p:cNvPr>
          <p:cNvSpPr/>
          <p:nvPr/>
        </p:nvSpPr>
        <p:spPr>
          <a:xfrm>
            <a:off x="466309" y="3269898"/>
            <a:ext cx="3913307" cy="1107996"/>
          </a:xfrm>
          <a:prstGeom prst="rect">
            <a:avLst/>
          </a:prstGeom>
        </p:spPr>
        <p:txBody>
          <a:bodyPr wrap="square">
            <a:spAutoFit/>
          </a:bodyPr>
          <a:lstStyle/>
          <a:p>
            <a:pPr algn="ctr"/>
            <a:r>
              <a:rPr lang="es-ES_tradnl" sz="3000" spc="60" dirty="0">
                <a:solidFill>
                  <a:schemeClr val="bg1"/>
                </a:solidFill>
                <a:latin typeface="Roboto Slab" pitchFamily="2" charset="0"/>
                <a:ea typeface="Roboto Slab" pitchFamily="2" charset="0"/>
              </a:rPr>
              <a:t>Personas de</a:t>
            </a:r>
          </a:p>
          <a:p>
            <a:pPr algn="ctr"/>
            <a:r>
              <a:rPr lang="es-ES_tradnl" sz="3600" spc="60" dirty="0">
                <a:solidFill>
                  <a:schemeClr val="bg1"/>
                </a:solidFill>
                <a:latin typeface="Roboto Slab" pitchFamily="2" charset="0"/>
                <a:ea typeface="Roboto Slab" pitchFamily="2" charset="0"/>
              </a:rPr>
              <a:t>[COMUNA]</a:t>
            </a:r>
          </a:p>
        </p:txBody>
      </p:sp>
      <p:grpSp>
        <p:nvGrpSpPr>
          <p:cNvPr id="23" name="Grupo 22">
            <a:extLst>
              <a:ext uri="{FF2B5EF4-FFF2-40B4-BE49-F238E27FC236}">
                <a16:creationId xmlns:a16="http://schemas.microsoft.com/office/drawing/2014/main" id="{80C70F1C-F3CC-F848-9079-FD71A5432D3E}"/>
              </a:ext>
            </a:extLst>
          </p:cNvPr>
          <p:cNvGrpSpPr/>
          <p:nvPr/>
        </p:nvGrpSpPr>
        <p:grpSpPr>
          <a:xfrm>
            <a:off x="939977" y="4954574"/>
            <a:ext cx="3127055" cy="678515"/>
            <a:chOff x="981074" y="5546606"/>
            <a:chExt cx="2810090" cy="678515"/>
          </a:xfrm>
        </p:grpSpPr>
        <p:sp>
          <p:nvSpPr>
            <p:cNvPr id="15" name="Rectángulo 14">
              <a:extLst>
                <a:ext uri="{FF2B5EF4-FFF2-40B4-BE49-F238E27FC236}">
                  <a16:creationId xmlns:a16="http://schemas.microsoft.com/office/drawing/2014/main" id="{5DDA3814-DF36-5243-B11B-AFBD4062054C}"/>
                </a:ext>
              </a:extLst>
            </p:cNvPr>
            <p:cNvSpPr/>
            <p:nvPr/>
          </p:nvSpPr>
          <p:spPr>
            <a:xfrm>
              <a:off x="1123787" y="5546606"/>
              <a:ext cx="1047912" cy="338554"/>
            </a:xfrm>
            <a:prstGeom prst="rect">
              <a:avLst/>
            </a:prstGeom>
          </p:spPr>
          <p:txBody>
            <a:bodyPr wrap="square">
              <a:spAutoFit/>
            </a:bodyPr>
            <a:lstStyle/>
            <a:p>
              <a:pPr algn="r"/>
              <a:r>
                <a:rPr lang="es-ES_tradnl" sz="1600" spc="60" dirty="0">
                  <a:solidFill>
                    <a:srgbClr val="FF6501"/>
                  </a:solidFill>
                  <a:latin typeface="Roboto Slab Light" pitchFamily="2" charset="0"/>
                  <a:ea typeface="Roboto Slab Light" pitchFamily="2" charset="0"/>
                </a:rPr>
                <a:t>Región</a:t>
              </a:r>
            </a:p>
          </p:txBody>
        </p:sp>
        <p:sp>
          <p:nvSpPr>
            <p:cNvPr id="16" name="Rectángulo 15">
              <a:extLst>
                <a:ext uri="{FF2B5EF4-FFF2-40B4-BE49-F238E27FC236}">
                  <a16:creationId xmlns:a16="http://schemas.microsoft.com/office/drawing/2014/main" id="{D4AD818F-7FB2-DF41-8AC0-B6B9F841CCAB}"/>
                </a:ext>
              </a:extLst>
            </p:cNvPr>
            <p:cNvSpPr/>
            <p:nvPr/>
          </p:nvSpPr>
          <p:spPr>
            <a:xfrm>
              <a:off x="981074" y="5886567"/>
              <a:ext cx="1190625" cy="338554"/>
            </a:xfrm>
            <a:prstGeom prst="rect">
              <a:avLst/>
            </a:prstGeom>
          </p:spPr>
          <p:txBody>
            <a:bodyPr wrap="square">
              <a:spAutoFit/>
            </a:bodyPr>
            <a:lstStyle/>
            <a:p>
              <a:pPr algn="r"/>
              <a:r>
                <a:rPr lang="es-ES_tradnl" sz="1600" spc="60" dirty="0">
                  <a:solidFill>
                    <a:srgbClr val="FF6501"/>
                  </a:solidFill>
                  <a:latin typeface="Roboto Slab Light" pitchFamily="2" charset="0"/>
                  <a:ea typeface="Roboto Slab Light" pitchFamily="2" charset="0"/>
                </a:rPr>
                <a:t>Provincia</a:t>
              </a:r>
            </a:p>
          </p:txBody>
        </p:sp>
        <p:sp>
          <p:nvSpPr>
            <p:cNvPr id="19" name="Rectángulo 18">
              <a:extLst>
                <a:ext uri="{FF2B5EF4-FFF2-40B4-BE49-F238E27FC236}">
                  <a16:creationId xmlns:a16="http://schemas.microsoft.com/office/drawing/2014/main" id="{BC764918-5B4C-5A4E-9033-B5A0863221AD}"/>
                </a:ext>
              </a:extLst>
            </p:cNvPr>
            <p:cNvSpPr/>
            <p:nvPr/>
          </p:nvSpPr>
          <p:spPr>
            <a:xfrm>
              <a:off x="2172878" y="5546606"/>
              <a:ext cx="1618286" cy="338554"/>
            </a:xfrm>
            <a:prstGeom prst="rect">
              <a:avLst/>
            </a:prstGeom>
          </p:spPr>
          <p:txBody>
            <a:bodyPr wrap="square">
              <a:spAutoFit/>
            </a:bodyPr>
            <a:lstStyle/>
            <a:p>
              <a:r>
                <a:rPr lang="es-ES_tradnl" sz="1600" spc="60" dirty="0">
                  <a:solidFill>
                    <a:schemeClr val="bg1"/>
                  </a:solidFill>
                  <a:latin typeface="Roboto Slab" pitchFamily="2" charset="0"/>
                  <a:ea typeface="Roboto Slab" pitchFamily="2" charset="0"/>
                </a:rPr>
                <a:t>[Región]</a:t>
              </a:r>
            </a:p>
          </p:txBody>
        </p:sp>
        <p:sp>
          <p:nvSpPr>
            <p:cNvPr id="20" name="Rectángulo 19">
              <a:extLst>
                <a:ext uri="{FF2B5EF4-FFF2-40B4-BE49-F238E27FC236}">
                  <a16:creationId xmlns:a16="http://schemas.microsoft.com/office/drawing/2014/main" id="{BCA75464-2D4A-F243-B211-AC36017405FA}"/>
                </a:ext>
              </a:extLst>
            </p:cNvPr>
            <p:cNvSpPr/>
            <p:nvPr/>
          </p:nvSpPr>
          <p:spPr>
            <a:xfrm>
              <a:off x="2172878" y="5886567"/>
              <a:ext cx="1618286" cy="338554"/>
            </a:xfrm>
            <a:prstGeom prst="rect">
              <a:avLst/>
            </a:prstGeom>
          </p:spPr>
          <p:txBody>
            <a:bodyPr wrap="square">
              <a:spAutoFit/>
            </a:bodyPr>
            <a:lstStyle/>
            <a:p>
              <a:r>
                <a:rPr lang="es-ES_tradnl" sz="1600" spc="60" dirty="0">
                  <a:solidFill>
                    <a:schemeClr val="bg1"/>
                  </a:solidFill>
                  <a:latin typeface="Roboto Slab" pitchFamily="2" charset="0"/>
                  <a:ea typeface="Roboto Slab" pitchFamily="2" charset="0"/>
                </a:rPr>
                <a:t>[Provincia]</a:t>
              </a:r>
            </a:p>
          </p:txBody>
        </p:sp>
      </p:grpSp>
      <p:pic>
        <p:nvPicPr>
          <p:cNvPr id="24" name="Imagen 23">
            <a:extLst>
              <a:ext uri="{FF2B5EF4-FFF2-40B4-BE49-F238E27FC236}">
                <a16:creationId xmlns:a16="http://schemas.microsoft.com/office/drawing/2014/main" id="{41207BCE-4E3E-9340-8EB7-E9341D6FB2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4766" y="4691952"/>
            <a:ext cx="3429000" cy="144262"/>
          </a:xfrm>
          <a:prstGeom prst="rect">
            <a:avLst/>
          </a:prstGeom>
        </p:spPr>
      </p:pic>
      <p:pic>
        <p:nvPicPr>
          <p:cNvPr id="27" name="Imagen 26">
            <a:extLst>
              <a:ext uri="{FF2B5EF4-FFF2-40B4-BE49-F238E27FC236}">
                <a16:creationId xmlns:a16="http://schemas.microsoft.com/office/drawing/2014/main" id="{1000D57E-3545-C045-B57A-A3FB619B9F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63740" y="1860549"/>
            <a:ext cx="177800" cy="279400"/>
          </a:xfrm>
          <a:prstGeom prst="rect">
            <a:avLst/>
          </a:prstGeom>
        </p:spPr>
      </p:pic>
      <p:pic>
        <p:nvPicPr>
          <p:cNvPr id="2" name="Imagen 1">
            <a:extLst>
              <a:ext uri="{FF2B5EF4-FFF2-40B4-BE49-F238E27FC236}">
                <a16:creationId xmlns:a16="http://schemas.microsoft.com/office/drawing/2014/main" id="{ADEDC1E4-97C8-8F41-BB81-2BA7EAB4F6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3418" y="1608431"/>
            <a:ext cx="760551" cy="725980"/>
          </a:xfrm>
          <a:prstGeom prst="rect">
            <a:avLst/>
          </a:prstGeom>
        </p:spPr>
      </p:pic>
    </p:spTree>
    <p:extLst>
      <p:ext uri="{BB962C8B-B14F-4D97-AF65-F5344CB8AC3E}">
        <p14:creationId xmlns:p14="http://schemas.microsoft.com/office/powerpoint/2010/main" val="345954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03A903F-B7E9-644F-8849-72ACBE43EA25}"/>
              </a:ext>
            </a:extLst>
          </p:cNvPr>
          <p:cNvSpPr>
            <a:spLocks noGrp="1"/>
          </p:cNvSpPr>
          <p:nvPr>
            <p:ph type="sldNum" sz="quarter" idx="12"/>
          </p:nvPr>
        </p:nvSpPr>
        <p:spPr>
          <a:xfrm>
            <a:off x="6297459" y="8867663"/>
            <a:ext cx="363779" cy="220457"/>
          </a:xfrm>
        </p:spPr>
        <p:txBody>
          <a:bodyPr/>
          <a:lstStyle/>
          <a:p>
            <a:fld id="{61FB6A27-B136-4748-99EA-156838CC75C8}" type="slidenum">
              <a:rPr lang="es-CO" sz="800" smtClean="0">
                <a:solidFill>
                  <a:srgbClr val="106AB0"/>
                </a:solidFill>
                <a:latin typeface="Roboto Slab" pitchFamily="2" charset="0"/>
                <a:ea typeface="Roboto Slab" pitchFamily="2" charset="0"/>
              </a:rPr>
              <a:pPr/>
              <a:t>2</a:t>
            </a:fld>
            <a:endParaRPr lang="es-CO" sz="800">
              <a:solidFill>
                <a:srgbClr val="106AB0"/>
              </a:solidFill>
              <a:latin typeface="Roboto Slab" pitchFamily="2" charset="0"/>
              <a:ea typeface="Roboto Slab" pitchFamily="2" charset="0"/>
            </a:endParaRPr>
          </a:p>
        </p:txBody>
      </p:sp>
      <p:sp>
        <p:nvSpPr>
          <p:cNvPr id="83" name="Rectángulo redondeado 82">
            <a:extLst>
              <a:ext uri="{FF2B5EF4-FFF2-40B4-BE49-F238E27FC236}">
                <a16:creationId xmlns:a16="http://schemas.microsoft.com/office/drawing/2014/main" id="{B13F840C-4FF4-C548-ACC3-97984DA3390A}"/>
              </a:ext>
            </a:extLst>
          </p:cNvPr>
          <p:cNvSpPr/>
          <p:nvPr/>
        </p:nvSpPr>
        <p:spPr>
          <a:xfrm>
            <a:off x="978640" y="2587625"/>
            <a:ext cx="5582499" cy="6229350"/>
          </a:xfrm>
          <a:prstGeom prst="roundRect">
            <a:avLst>
              <a:gd name="adj" fmla="val 1528"/>
            </a:avLst>
          </a:prstGeom>
          <a:solidFill>
            <a:schemeClr val="bg1"/>
          </a:solidFill>
          <a:ln w="6350">
            <a:solidFill>
              <a:srgbClr val="106A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CuadroTexto 83">
            <a:extLst>
              <a:ext uri="{FF2B5EF4-FFF2-40B4-BE49-F238E27FC236}">
                <a16:creationId xmlns:a16="http://schemas.microsoft.com/office/drawing/2014/main" id="{A156C14F-062B-D440-976A-1C6682070C5C}"/>
              </a:ext>
            </a:extLst>
          </p:cNvPr>
          <p:cNvSpPr txBox="1"/>
          <p:nvPr/>
        </p:nvSpPr>
        <p:spPr>
          <a:xfrm>
            <a:off x="2064006" y="746987"/>
            <a:ext cx="3451734" cy="230832"/>
          </a:xfrm>
          <a:prstGeom prst="rect">
            <a:avLst/>
          </a:prstGeom>
          <a:noFill/>
        </p:spPr>
        <p:txBody>
          <a:bodyPr wrap="square" rtlCol="0">
            <a:spAutoFit/>
          </a:bodyPr>
          <a:lstStyle/>
          <a:p>
            <a:pPr>
              <a:spcBef>
                <a:spcPts val="300"/>
              </a:spcBef>
            </a:pPr>
            <a:r>
              <a:rPr lang="es-MX" sz="900" i="1" dirty="0">
                <a:solidFill>
                  <a:srgbClr val="106AB0"/>
                </a:solidFill>
                <a:latin typeface="Roboto Slab" pitchFamily="2" charset="0"/>
                <a:ea typeface="Roboto Slab" pitchFamily="2" charset="0"/>
              </a:rPr>
              <a:t>"No hay de otra, hay que vivir nomas"</a:t>
            </a:r>
            <a:endParaRPr lang="es-ES_tradnl" sz="900" i="1" dirty="0">
              <a:solidFill>
                <a:srgbClr val="106AB0"/>
              </a:solidFill>
              <a:latin typeface="Roboto Slab" pitchFamily="2" charset="0"/>
              <a:ea typeface="Roboto Slab" pitchFamily="2" charset="0"/>
            </a:endParaRPr>
          </a:p>
        </p:txBody>
      </p:sp>
      <p:pic>
        <p:nvPicPr>
          <p:cNvPr id="85" name="Imagen 84">
            <a:extLst>
              <a:ext uri="{FF2B5EF4-FFF2-40B4-BE49-F238E27FC236}">
                <a16:creationId xmlns:a16="http://schemas.microsoft.com/office/drawing/2014/main" id="{63D41FB6-0DDA-624B-AA81-9F49AE3355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20350" y="257591"/>
            <a:ext cx="1340788" cy="994147"/>
          </a:xfrm>
          <a:prstGeom prst="rect">
            <a:avLst/>
          </a:prstGeom>
        </p:spPr>
      </p:pic>
      <p:grpSp>
        <p:nvGrpSpPr>
          <p:cNvPr id="92" name="Grupo 91">
            <a:extLst>
              <a:ext uri="{FF2B5EF4-FFF2-40B4-BE49-F238E27FC236}">
                <a16:creationId xmlns:a16="http://schemas.microsoft.com/office/drawing/2014/main" id="{BCA5C959-E02B-6549-80D7-4E5A08D115C2}"/>
              </a:ext>
            </a:extLst>
          </p:cNvPr>
          <p:cNvGrpSpPr/>
          <p:nvPr/>
        </p:nvGrpSpPr>
        <p:grpSpPr>
          <a:xfrm>
            <a:off x="1992944" y="1489249"/>
            <a:ext cx="2651056" cy="252000"/>
            <a:chOff x="1992944" y="1455743"/>
            <a:chExt cx="2651056" cy="252000"/>
          </a:xfrm>
        </p:grpSpPr>
        <p:sp>
          <p:nvSpPr>
            <p:cNvPr id="93" name="Rectángulo redondeado 92">
              <a:extLst>
                <a:ext uri="{FF2B5EF4-FFF2-40B4-BE49-F238E27FC236}">
                  <a16:creationId xmlns:a16="http://schemas.microsoft.com/office/drawing/2014/main" id="{4BACF6D7-20BA-4142-9303-14849F433A55}"/>
                </a:ext>
              </a:extLst>
            </p:cNvPr>
            <p:cNvSpPr/>
            <p:nvPr/>
          </p:nvSpPr>
          <p:spPr>
            <a:xfrm>
              <a:off x="2787689" y="1455743"/>
              <a:ext cx="1856311" cy="252000"/>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94" name="CuadroTexto 93">
              <a:extLst>
                <a:ext uri="{FF2B5EF4-FFF2-40B4-BE49-F238E27FC236}">
                  <a16:creationId xmlns:a16="http://schemas.microsoft.com/office/drawing/2014/main" id="{D3E1035B-686F-C442-8226-DAF5EED467FB}"/>
                </a:ext>
              </a:extLst>
            </p:cNvPr>
            <p:cNvSpPr txBox="1"/>
            <p:nvPr/>
          </p:nvSpPr>
          <p:spPr>
            <a:xfrm>
              <a:off x="3483229" y="1466327"/>
              <a:ext cx="476413" cy="230832"/>
            </a:xfrm>
            <a:prstGeom prst="rect">
              <a:avLst/>
            </a:prstGeom>
            <a:noFill/>
          </p:spPr>
          <p:txBody>
            <a:bodyPr wrap="none" rtlCol="0">
              <a:spAutoFit/>
            </a:bodyPr>
            <a:lstStyle/>
            <a:p>
              <a:pPr algn="ctr"/>
              <a:r>
                <a:rPr lang="es-ES_tradnl" sz="900" dirty="0">
                  <a:solidFill>
                    <a:srgbClr val="106AB0"/>
                  </a:solidFill>
                  <a:latin typeface="Roboto" panose="02000000000000000000" pitchFamily="2" charset="0"/>
                  <a:ea typeface="Roboto" panose="02000000000000000000" pitchFamily="2" charset="0"/>
                </a:rPr>
                <a:t>Mujer</a:t>
              </a:r>
            </a:p>
          </p:txBody>
        </p:sp>
        <p:grpSp>
          <p:nvGrpSpPr>
            <p:cNvPr id="95" name="Grupo 94">
              <a:extLst>
                <a:ext uri="{FF2B5EF4-FFF2-40B4-BE49-F238E27FC236}">
                  <a16:creationId xmlns:a16="http://schemas.microsoft.com/office/drawing/2014/main" id="{1514E7ED-1222-3E43-8607-C229351DED5D}"/>
                </a:ext>
              </a:extLst>
            </p:cNvPr>
            <p:cNvGrpSpPr/>
            <p:nvPr/>
          </p:nvGrpSpPr>
          <p:grpSpPr>
            <a:xfrm>
              <a:off x="1992944" y="1455743"/>
              <a:ext cx="840870" cy="252000"/>
              <a:chOff x="1992944" y="2064284"/>
              <a:chExt cx="840870" cy="252000"/>
            </a:xfrm>
          </p:grpSpPr>
          <p:sp>
            <p:nvSpPr>
              <p:cNvPr id="96" name="Rectángulo redondeado 95">
                <a:extLst>
                  <a:ext uri="{FF2B5EF4-FFF2-40B4-BE49-F238E27FC236}">
                    <a16:creationId xmlns:a16="http://schemas.microsoft.com/office/drawing/2014/main" id="{4496BA3F-57B8-2840-B637-5E162CDA95A4}"/>
                  </a:ext>
                </a:extLst>
              </p:cNvPr>
              <p:cNvSpPr/>
              <p:nvPr/>
            </p:nvSpPr>
            <p:spPr>
              <a:xfrm>
                <a:off x="1992944" y="2064284"/>
                <a:ext cx="840870" cy="252000"/>
              </a:xfrm>
              <a:prstGeom prst="roundRect">
                <a:avLst>
                  <a:gd name="adj" fmla="val 10408"/>
                </a:avLst>
              </a:prstGeom>
              <a:solidFill>
                <a:srgbClr val="05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97" name="CuadroTexto 96">
                <a:extLst>
                  <a:ext uri="{FF2B5EF4-FFF2-40B4-BE49-F238E27FC236}">
                    <a16:creationId xmlns:a16="http://schemas.microsoft.com/office/drawing/2014/main" id="{E92D9CE1-1BC4-DA46-9682-A8B726385F39}"/>
                  </a:ext>
                </a:extLst>
              </p:cNvPr>
              <p:cNvSpPr txBox="1"/>
              <p:nvPr/>
            </p:nvSpPr>
            <p:spPr>
              <a:xfrm>
                <a:off x="2043957" y="2074868"/>
                <a:ext cx="738845" cy="230832"/>
              </a:xfrm>
              <a:prstGeom prst="rect">
                <a:avLst/>
              </a:prstGeom>
              <a:noFill/>
            </p:spPr>
            <p:txBody>
              <a:bodyPr wrap="square" rtlCol="0">
                <a:spAutoFit/>
              </a:bodyPr>
              <a:lstStyle/>
              <a:p>
                <a:r>
                  <a:rPr lang="es-ES_tradnl" sz="900" dirty="0">
                    <a:solidFill>
                      <a:schemeClr val="bg1"/>
                    </a:solidFill>
                    <a:latin typeface="Roboto Slab" pitchFamily="2" charset="0"/>
                    <a:ea typeface="Roboto Slab" pitchFamily="2" charset="0"/>
                  </a:rPr>
                  <a:t>Sexo:</a:t>
                </a:r>
              </a:p>
            </p:txBody>
          </p:sp>
        </p:grpSp>
      </p:grpSp>
      <p:grpSp>
        <p:nvGrpSpPr>
          <p:cNvPr id="98" name="Grupo 97">
            <a:extLst>
              <a:ext uri="{FF2B5EF4-FFF2-40B4-BE49-F238E27FC236}">
                <a16:creationId xmlns:a16="http://schemas.microsoft.com/office/drawing/2014/main" id="{9548AA52-05FD-4B4D-A0D0-26BC0D707243}"/>
              </a:ext>
            </a:extLst>
          </p:cNvPr>
          <p:cNvGrpSpPr/>
          <p:nvPr/>
        </p:nvGrpSpPr>
        <p:grpSpPr>
          <a:xfrm>
            <a:off x="1992944" y="1129611"/>
            <a:ext cx="2651056" cy="252000"/>
            <a:chOff x="1992944" y="1067530"/>
            <a:chExt cx="2651056" cy="252000"/>
          </a:xfrm>
        </p:grpSpPr>
        <p:sp>
          <p:nvSpPr>
            <p:cNvPr id="99" name="Rectángulo redondeado 98">
              <a:extLst>
                <a:ext uri="{FF2B5EF4-FFF2-40B4-BE49-F238E27FC236}">
                  <a16:creationId xmlns:a16="http://schemas.microsoft.com/office/drawing/2014/main" id="{9D1FF7ED-EB76-F94B-A574-D660674514D9}"/>
                </a:ext>
              </a:extLst>
            </p:cNvPr>
            <p:cNvSpPr/>
            <p:nvPr/>
          </p:nvSpPr>
          <p:spPr>
            <a:xfrm>
              <a:off x="2787689" y="1067530"/>
              <a:ext cx="1856311" cy="252000"/>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00" name="CuadroTexto 99">
              <a:extLst>
                <a:ext uri="{FF2B5EF4-FFF2-40B4-BE49-F238E27FC236}">
                  <a16:creationId xmlns:a16="http://schemas.microsoft.com/office/drawing/2014/main" id="{D4D36752-21CA-9347-A99B-57B641663B1A}"/>
                </a:ext>
              </a:extLst>
            </p:cNvPr>
            <p:cNvSpPr txBox="1"/>
            <p:nvPr/>
          </p:nvSpPr>
          <p:spPr>
            <a:xfrm>
              <a:off x="3424718" y="1078114"/>
              <a:ext cx="593432" cy="230832"/>
            </a:xfrm>
            <a:prstGeom prst="rect">
              <a:avLst/>
            </a:prstGeom>
            <a:noFill/>
          </p:spPr>
          <p:txBody>
            <a:bodyPr wrap="none" rtlCol="0">
              <a:spAutoFit/>
            </a:bodyPr>
            <a:lstStyle/>
            <a:p>
              <a:pPr algn="ctr"/>
              <a:r>
                <a:rPr lang="es-ES_tradnl" sz="900" dirty="0">
                  <a:solidFill>
                    <a:srgbClr val="106AB0"/>
                  </a:solidFill>
                  <a:latin typeface="Roboto" panose="02000000000000000000" pitchFamily="2" charset="0"/>
                  <a:ea typeface="Roboto" panose="02000000000000000000" pitchFamily="2" charset="0"/>
                </a:rPr>
                <a:t>66 años</a:t>
              </a:r>
            </a:p>
          </p:txBody>
        </p:sp>
        <p:grpSp>
          <p:nvGrpSpPr>
            <p:cNvPr id="101" name="Grupo 100">
              <a:extLst>
                <a:ext uri="{FF2B5EF4-FFF2-40B4-BE49-F238E27FC236}">
                  <a16:creationId xmlns:a16="http://schemas.microsoft.com/office/drawing/2014/main" id="{56F90E8A-31BD-E94B-8876-E25C03490554}"/>
                </a:ext>
              </a:extLst>
            </p:cNvPr>
            <p:cNvGrpSpPr/>
            <p:nvPr/>
          </p:nvGrpSpPr>
          <p:grpSpPr>
            <a:xfrm>
              <a:off x="1992944" y="1067530"/>
              <a:ext cx="840870" cy="252000"/>
              <a:chOff x="1992944" y="2064284"/>
              <a:chExt cx="840870" cy="252000"/>
            </a:xfrm>
          </p:grpSpPr>
          <p:sp>
            <p:nvSpPr>
              <p:cNvPr id="102" name="Rectángulo redondeado 101">
                <a:extLst>
                  <a:ext uri="{FF2B5EF4-FFF2-40B4-BE49-F238E27FC236}">
                    <a16:creationId xmlns:a16="http://schemas.microsoft.com/office/drawing/2014/main" id="{AB8C8661-61C3-0E40-94AB-94AD9AAA4791}"/>
                  </a:ext>
                </a:extLst>
              </p:cNvPr>
              <p:cNvSpPr/>
              <p:nvPr/>
            </p:nvSpPr>
            <p:spPr>
              <a:xfrm>
                <a:off x="1992944" y="2064284"/>
                <a:ext cx="840870" cy="252000"/>
              </a:xfrm>
              <a:prstGeom prst="roundRect">
                <a:avLst>
                  <a:gd name="adj" fmla="val 10408"/>
                </a:avLst>
              </a:prstGeom>
              <a:solidFill>
                <a:srgbClr val="05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03" name="CuadroTexto 102">
                <a:extLst>
                  <a:ext uri="{FF2B5EF4-FFF2-40B4-BE49-F238E27FC236}">
                    <a16:creationId xmlns:a16="http://schemas.microsoft.com/office/drawing/2014/main" id="{3D2FFF0B-3941-7D46-A9A0-F0C73BFE45CA}"/>
                  </a:ext>
                </a:extLst>
              </p:cNvPr>
              <p:cNvSpPr txBox="1"/>
              <p:nvPr/>
            </p:nvSpPr>
            <p:spPr>
              <a:xfrm>
                <a:off x="2043957" y="2074868"/>
                <a:ext cx="738845" cy="230832"/>
              </a:xfrm>
              <a:prstGeom prst="rect">
                <a:avLst/>
              </a:prstGeom>
              <a:noFill/>
            </p:spPr>
            <p:txBody>
              <a:bodyPr wrap="square" rtlCol="0">
                <a:spAutoFit/>
              </a:bodyPr>
              <a:lstStyle/>
              <a:p>
                <a:r>
                  <a:rPr lang="es-ES_tradnl" sz="900" dirty="0">
                    <a:solidFill>
                      <a:schemeClr val="bg1"/>
                    </a:solidFill>
                    <a:latin typeface="Roboto Slab" pitchFamily="2" charset="0"/>
                    <a:ea typeface="Roboto Slab" pitchFamily="2" charset="0"/>
                  </a:rPr>
                  <a:t>Edad:</a:t>
                </a:r>
              </a:p>
            </p:txBody>
          </p:sp>
        </p:grpSp>
      </p:grpSp>
      <p:sp>
        <p:nvSpPr>
          <p:cNvPr id="104" name="Rectángulo redondeado 103">
            <a:extLst>
              <a:ext uri="{FF2B5EF4-FFF2-40B4-BE49-F238E27FC236}">
                <a16:creationId xmlns:a16="http://schemas.microsoft.com/office/drawing/2014/main" id="{939E564A-8A38-804E-9E2F-88142E930784}"/>
              </a:ext>
            </a:extLst>
          </p:cNvPr>
          <p:cNvSpPr/>
          <p:nvPr/>
        </p:nvSpPr>
        <p:spPr>
          <a:xfrm>
            <a:off x="334221" y="257594"/>
            <a:ext cx="1692000" cy="2018181"/>
          </a:xfrm>
          <a:prstGeom prst="roundRect">
            <a:avLst>
              <a:gd name="adj" fmla="val 6182"/>
            </a:avLst>
          </a:prstGeom>
          <a:solidFill>
            <a:schemeClr val="bg1"/>
          </a:solidFill>
          <a:ln>
            <a:noFill/>
          </a:ln>
          <a:effectLst>
            <a:outerShdw blurRad="419100" dist="63500" dir="9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105" name="Grupo 104">
            <a:extLst>
              <a:ext uri="{FF2B5EF4-FFF2-40B4-BE49-F238E27FC236}">
                <a16:creationId xmlns:a16="http://schemas.microsoft.com/office/drawing/2014/main" id="{88BF9FA9-3F29-774A-8082-E555AE3237AD}"/>
              </a:ext>
            </a:extLst>
          </p:cNvPr>
          <p:cNvGrpSpPr/>
          <p:nvPr/>
        </p:nvGrpSpPr>
        <p:grpSpPr>
          <a:xfrm>
            <a:off x="334221" y="3700529"/>
            <a:ext cx="6167786" cy="2170752"/>
            <a:chOff x="334221" y="3786826"/>
            <a:chExt cx="6167786" cy="2170752"/>
          </a:xfrm>
        </p:grpSpPr>
        <p:grpSp>
          <p:nvGrpSpPr>
            <p:cNvPr id="106" name="Grupo 105">
              <a:extLst>
                <a:ext uri="{FF2B5EF4-FFF2-40B4-BE49-F238E27FC236}">
                  <a16:creationId xmlns:a16="http://schemas.microsoft.com/office/drawing/2014/main" id="{E7BE4ADC-8B53-2748-80E5-BC9B22A899B0}"/>
                </a:ext>
              </a:extLst>
            </p:cNvPr>
            <p:cNvGrpSpPr/>
            <p:nvPr/>
          </p:nvGrpSpPr>
          <p:grpSpPr>
            <a:xfrm>
              <a:off x="334221" y="3786826"/>
              <a:ext cx="6167786" cy="2132561"/>
              <a:chOff x="334221" y="2532152"/>
              <a:chExt cx="6167786" cy="2132561"/>
            </a:xfrm>
          </p:grpSpPr>
          <p:sp>
            <p:nvSpPr>
              <p:cNvPr id="108" name="Rectángulo redondeado 107">
                <a:extLst>
                  <a:ext uri="{FF2B5EF4-FFF2-40B4-BE49-F238E27FC236}">
                    <a16:creationId xmlns:a16="http://schemas.microsoft.com/office/drawing/2014/main" id="{088812B5-88DC-8246-B910-16575D578E5E}"/>
                  </a:ext>
                </a:extLst>
              </p:cNvPr>
              <p:cNvSpPr/>
              <p:nvPr/>
            </p:nvSpPr>
            <p:spPr>
              <a:xfrm>
                <a:off x="1066873" y="2829862"/>
                <a:ext cx="5435134" cy="1834851"/>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109" name="Grupo 108">
                <a:extLst>
                  <a:ext uri="{FF2B5EF4-FFF2-40B4-BE49-F238E27FC236}">
                    <a16:creationId xmlns:a16="http://schemas.microsoft.com/office/drawing/2014/main" id="{FE58E7D0-459D-6D43-8AD1-CA85A00982A8}"/>
                  </a:ext>
                </a:extLst>
              </p:cNvPr>
              <p:cNvGrpSpPr/>
              <p:nvPr/>
            </p:nvGrpSpPr>
            <p:grpSpPr>
              <a:xfrm>
                <a:off x="334221" y="2532152"/>
                <a:ext cx="4580679" cy="468000"/>
                <a:chOff x="549867" y="2556389"/>
                <a:chExt cx="4580679" cy="468000"/>
              </a:xfrm>
            </p:grpSpPr>
            <p:sp>
              <p:nvSpPr>
                <p:cNvPr id="110" name="Rectángulo redondeado 109">
                  <a:extLst>
                    <a:ext uri="{FF2B5EF4-FFF2-40B4-BE49-F238E27FC236}">
                      <a16:creationId xmlns:a16="http://schemas.microsoft.com/office/drawing/2014/main" id="{9735EF19-48A6-8444-8D07-795FABDC627C}"/>
                    </a:ext>
                  </a:extLst>
                </p:cNvPr>
                <p:cNvSpPr/>
                <p:nvPr/>
              </p:nvSpPr>
              <p:spPr>
                <a:xfrm>
                  <a:off x="728004" y="2610389"/>
                  <a:ext cx="4402542"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350"/>
                </a:p>
              </p:txBody>
            </p:sp>
            <p:sp>
              <p:nvSpPr>
                <p:cNvPr id="111" name="CuadroTexto 110">
                  <a:extLst>
                    <a:ext uri="{FF2B5EF4-FFF2-40B4-BE49-F238E27FC236}">
                      <a16:creationId xmlns:a16="http://schemas.microsoft.com/office/drawing/2014/main" id="{1BD9A828-6702-1148-AF83-63BA4838ED1A}"/>
                    </a:ext>
                  </a:extLst>
                </p:cNvPr>
                <p:cNvSpPr txBox="1"/>
                <p:nvPr/>
              </p:nvSpPr>
              <p:spPr>
                <a:xfrm>
                  <a:off x="1102415" y="2667279"/>
                  <a:ext cx="4028131" cy="246221"/>
                </a:xfrm>
                <a:prstGeom prst="rect">
                  <a:avLst/>
                </a:prstGeom>
                <a:noFill/>
              </p:spPr>
              <p:txBody>
                <a:bodyPr wrap="square" rtlCol="0">
                  <a:spAutoFit/>
                </a:bodyPr>
                <a:lstStyle/>
                <a:p>
                  <a:r>
                    <a:rPr lang="es-ES_tradnl" sz="1000" b="1" spc="50" dirty="0">
                      <a:solidFill>
                        <a:schemeClr val="bg1"/>
                      </a:solidFill>
                      <a:latin typeface="Roboto Slab" pitchFamily="2" charset="0"/>
                      <a:ea typeface="Roboto Slab" pitchFamily="2" charset="0"/>
                    </a:rPr>
                    <a:t>DESCRIPCIÓN DE LA SITUACIÓN PERSONAL Y FAMILIAR</a:t>
                  </a:r>
                </a:p>
              </p:txBody>
            </p:sp>
            <p:pic>
              <p:nvPicPr>
                <p:cNvPr id="112" name="Imagen 111">
                  <a:extLst>
                    <a:ext uri="{FF2B5EF4-FFF2-40B4-BE49-F238E27FC236}">
                      <a16:creationId xmlns:a16="http://schemas.microsoft.com/office/drawing/2014/main" id="{4364DB29-7216-5941-8AC3-E95956C25D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867" y="2556389"/>
                  <a:ext cx="468000" cy="468000"/>
                </a:xfrm>
                <a:prstGeom prst="rect">
                  <a:avLst/>
                </a:prstGeom>
              </p:spPr>
            </p:pic>
          </p:grpSp>
        </p:grpSp>
        <p:sp>
          <p:nvSpPr>
            <p:cNvPr id="107" name="CuadroTexto 106">
              <a:extLst>
                <a:ext uri="{FF2B5EF4-FFF2-40B4-BE49-F238E27FC236}">
                  <a16:creationId xmlns:a16="http://schemas.microsoft.com/office/drawing/2014/main" id="{D8343412-DCC0-024D-9218-15C6E76FD4C1}"/>
                </a:ext>
              </a:extLst>
            </p:cNvPr>
            <p:cNvSpPr txBox="1"/>
            <p:nvPr/>
          </p:nvSpPr>
          <p:spPr>
            <a:xfrm>
              <a:off x="1192191" y="4226335"/>
              <a:ext cx="5146963" cy="1731243"/>
            </a:xfrm>
            <a:prstGeom prst="rect">
              <a:avLst/>
            </a:prstGeom>
            <a:noFill/>
          </p:spPr>
          <p:txBody>
            <a:bodyPr wrap="square" rtlCol="0">
              <a:spAutoFit/>
            </a:bodyPr>
            <a:lstStyle/>
            <a:p>
              <a:pPr algn="just">
                <a:lnSpc>
                  <a:spcPct val="150000"/>
                </a:lnSpc>
              </a:pPr>
              <a:r>
                <a:rPr lang="es-MX" sz="900" dirty="0">
                  <a:solidFill>
                    <a:srgbClr val="106AB0"/>
                  </a:solidFill>
                  <a:latin typeface="Roboto" panose="02000000000000000000" pitchFamily="2" charset="0"/>
                  <a:ea typeface="Roboto" panose="02000000000000000000" pitchFamily="2" charset="0"/>
                </a:rPr>
                <a:t>La Sra. Rosa es una adulta mayor jubilada en situación de discapacidad, que se encuentra dentro del 40% de vulnerabilidad del Registro Social de Hogares, y vive junto a su nieto y su hija. Está separada de hecho, ya que era víctima de violencia intrafamiliar, que sus hijos/as presenciaron.  </a:t>
              </a:r>
            </a:p>
            <a:p>
              <a:pPr algn="just">
                <a:lnSpc>
                  <a:spcPct val="150000"/>
                </a:lnSpc>
              </a:pPr>
              <a:endParaRPr lang="es-MX" sz="900" dirty="0">
                <a:solidFill>
                  <a:srgbClr val="106AB0"/>
                </a:solidFill>
                <a:latin typeface="Roboto" panose="02000000000000000000" pitchFamily="2" charset="0"/>
                <a:ea typeface="Roboto" panose="02000000000000000000" pitchFamily="2" charset="0"/>
              </a:endParaRPr>
            </a:p>
            <a:p>
              <a:pPr algn="just">
                <a:lnSpc>
                  <a:spcPct val="150000"/>
                </a:lnSpc>
              </a:pPr>
              <a:r>
                <a:rPr lang="es-MX" sz="900" dirty="0">
                  <a:solidFill>
                    <a:srgbClr val="106AB0"/>
                  </a:solidFill>
                  <a:latin typeface="Roboto" panose="02000000000000000000" pitchFamily="2" charset="0"/>
                  <a:ea typeface="Roboto" panose="02000000000000000000" pitchFamily="2" charset="0"/>
                </a:rPr>
                <a:t>Actualmente presenta problemas de salud, pero tiene dificultades para acceder a los servicios públicos, ya que no tiene transporte en su sector, debido a que vive alejada en una majada. A esta preocupación, se le suma que su vivienda presenta desperfectos, por lo que se llueve y tiene filtraciones generando alta humedad. </a:t>
              </a:r>
              <a:endParaRPr lang="es-ES_tradnl" sz="900" dirty="0">
                <a:solidFill>
                  <a:srgbClr val="106AB0"/>
                </a:solidFill>
                <a:latin typeface="Roboto" panose="02000000000000000000" pitchFamily="2" charset="0"/>
                <a:ea typeface="Roboto" panose="02000000000000000000" pitchFamily="2" charset="0"/>
              </a:endParaRPr>
            </a:p>
          </p:txBody>
        </p:sp>
      </p:grpSp>
      <p:grpSp>
        <p:nvGrpSpPr>
          <p:cNvPr id="114" name="Grupo 113">
            <a:extLst>
              <a:ext uri="{FF2B5EF4-FFF2-40B4-BE49-F238E27FC236}">
                <a16:creationId xmlns:a16="http://schemas.microsoft.com/office/drawing/2014/main" id="{93ABE455-1026-D74B-B0DA-54CF98666381}"/>
              </a:ext>
            </a:extLst>
          </p:cNvPr>
          <p:cNvGrpSpPr/>
          <p:nvPr/>
        </p:nvGrpSpPr>
        <p:grpSpPr>
          <a:xfrm>
            <a:off x="339965" y="5941057"/>
            <a:ext cx="6169505" cy="877484"/>
            <a:chOff x="332502" y="7628855"/>
            <a:chExt cx="6169505" cy="877484"/>
          </a:xfrm>
        </p:grpSpPr>
        <p:grpSp>
          <p:nvGrpSpPr>
            <p:cNvPr id="115" name="Grupo 114">
              <a:extLst>
                <a:ext uri="{FF2B5EF4-FFF2-40B4-BE49-F238E27FC236}">
                  <a16:creationId xmlns:a16="http://schemas.microsoft.com/office/drawing/2014/main" id="{2FCAB0AA-C613-3342-B684-82D44003CB39}"/>
                </a:ext>
              </a:extLst>
            </p:cNvPr>
            <p:cNvGrpSpPr/>
            <p:nvPr/>
          </p:nvGrpSpPr>
          <p:grpSpPr>
            <a:xfrm>
              <a:off x="332502" y="7628855"/>
              <a:ext cx="6169505" cy="877484"/>
              <a:chOff x="332502" y="7661675"/>
              <a:chExt cx="6169505" cy="877484"/>
            </a:xfrm>
          </p:grpSpPr>
          <p:sp>
            <p:nvSpPr>
              <p:cNvPr id="117" name="Rectángulo redondeado 116">
                <a:extLst>
                  <a:ext uri="{FF2B5EF4-FFF2-40B4-BE49-F238E27FC236}">
                    <a16:creationId xmlns:a16="http://schemas.microsoft.com/office/drawing/2014/main" id="{71D3FF59-35C6-484A-BE6F-53DBFACA6679}"/>
                  </a:ext>
                </a:extLst>
              </p:cNvPr>
              <p:cNvSpPr/>
              <p:nvPr/>
            </p:nvSpPr>
            <p:spPr>
              <a:xfrm>
                <a:off x="1066873" y="7951010"/>
                <a:ext cx="5435134" cy="588149"/>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118" name="Grupo 117">
                <a:extLst>
                  <a:ext uri="{FF2B5EF4-FFF2-40B4-BE49-F238E27FC236}">
                    <a16:creationId xmlns:a16="http://schemas.microsoft.com/office/drawing/2014/main" id="{A5A745D7-03FF-4041-B6DE-B9EC6204A325}"/>
                  </a:ext>
                </a:extLst>
              </p:cNvPr>
              <p:cNvGrpSpPr/>
              <p:nvPr/>
            </p:nvGrpSpPr>
            <p:grpSpPr>
              <a:xfrm>
                <a:off x="332502" y="7661675"/>
                <a:ext cx="4582398" cy="468000"/>
                <a:chOff x="548148" y="6124393"/>
                <a:chExt cx="4582398" cy="468000"/>
              </a:xfrm>
            </p:grpSpPr>
            <p:sp>
              <p:nvSpPr>
                <p:cNvPr id="119" name="Rectángulo redondeado 118">
                  <a:extLst>
                    <a:ext uri="{FF2B5EF4-FFF2-40B4-BE49-F238E27FC236}">
                      <a16:creationId xmlns:a16="http://schemas.microsoft.com/office/drawing/2014/main" id="{C4041786-4813-8F45-A8EB-702DCA75BB80}"/>
                    </a:ext>
                  </a:extLst>
                </p:cNvPr>
                <p:cNvSpPr/>
                <p:nvPr/>
              </p:nvSpPr>
              <p:spPr>
                <a:xfrm>
                  <a:off x="728004" y="6178393"/>
                  <a:ext cx="4402542"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0" name="CuadroTexto 119">
                  <a:extLst>
                    <a:ext uri="{FF2B5EF4-FFF2-40B4-BE49-F238E27FC236}">
                      <a16:creationId xmlns:a16="http://schemas.microsoft.com/office/drawing/2014/main" id="{A0E9407F-AE32-3548-8AF2-425E406C35A8}"/>
                    </a:ext>
                  </a:extLst>
                </p:cNvPr>
                <p:cNvSpPr txBox="1"/>
                <p:nvPr/>
              </p:nvSpPr>
              <p:spPr>
                <a:xfrm>
                  <a:off x="1102415" y="6235283"/>
                  <a:ext cx="4017446"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MOTIVO POR EL CUAL CONCURRE A LA MUNICIPALIDAD</a:t>
                  </a:r>
                </a:p>
              </p:txBody>
            </p:sp>
            <p:pic>
              <p:nvPicPr>
                <p:cNvPr id="121" name="Imagen 120">
                  <a:extLst>
                    <a:ext uri="{FF2B5EF4-FFF2-40B4-BE49-F238E27FC236}">
                      <a16:creationId xmlns:a16="http://schemas.microsoft.com/office/drawing/2014/main" id="{4553D25D-3855-044D-A993-5BBB1B07285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148" y="6124393"/>
                  <a:ext cx="468000" cy="468000"/>
                </a:xfrm>
                <a:prstGeom prst="rect">
                  <a:avLst/>
                </a:prstGeom>
              </p:spPr>
            </p:pic>
          </p:grpSp>
        </p:grpSp>
        <p:sp>
          <p:nvSpPr>
            <p:cNvPr id="116" name="CuadroTexto 115">
              <a:extLst>
                <a:ext uri="{FF2B5EF4-FFF2-40B4-BE49-F238E27FC236}">
                  <a16:creationId xmlns:a16="http://schemas.microsoft.com/office/drawing/2014/main" id="{2657AE7F-DFE3-0849-A456-EF8B2A6D1EC5}"/>
                </a:ext>
              </a:extLst>
            </p:cNvPr>
            <p:cNvSpPr txBox="1"/>
            <p:nvPr/>
          </p:nvSpPr>
          <p:spPr>
            <a:xfrm>
              <a:off x="1180219" y="7999576"/>
              <a:ext cx="5146963" cy="484748"/>
            </a:xfrm>
            <a:prstGeom prst="rect">
              <a:avLst/>
            </a:prstGeom>
            <a:noFill/>
          </p:spPr>
          <p:txBody>
            <a:bodyPr wrap="square" rtlCol="0">
              <a:spAutoFit/>
            </a:bodyPr>
            <a:lstStyle/>
            <a:p>
              <a:pPr algn="just">
                <a:lnSpc>
                  <a:spcPct val="150000"/>
                </a:lnSpc>
              </a:pPr>
              <a:r>
                <a:rPr lang="es-MX" sz="900" dirty="0">
                  <a:solidFill>
                    <a:schemeClr val="accent2">
                      <a:lumMod val="75000"/>
                    </a:schemeClr>
                  </a:solidFill>
                  <a:latin typeface="Roboto" panose="02000000000000000000" pitchFamily="2" charset="0"/>
                  <a:ea typeface="Roboto" panose="02000000000000000000" pitchFamily="2" charset="0"/>
                </a:rPr>
                <a:t>Solicita ayudas sociales para el pago de exámenes médicos y traslado a Santiago por sospecha de cáncer.</a:t>
              </a:r>
              <a:endParaRPr lang="es-ES_tradnl" sz="900" dirty="0">
                <a:solidFill>
                  <a:schemeClr val="accent2">
                    <a:lumMod val="75000"/>
                  </a:schemeClr>
                </a:solidFill>
                <a:latin typeface="Roboto" panose="02000000000000000000" pitchFamily="2" charset="0"/>
                <a:ea typeface="Roboto" panose="02000000000000000000" pitchFamily="2" charset="0"/>
              </a:endParaRPr>
            </a:p>
          </p:txBody>
        </p:sp>
      </p:grpSp>
      <p:grpSp>
        <p:nvGrpSpPr>
          <p:cNvPr id="122" name="Grupo 121">
            <a:extLst>
              <a:ext uri="{FF2B5EF4-FFF2-40B4-BE49-F238E27FC236}">
                <a16:creationId xmlns:a16="http://schemas.microsoft.com/office/drawing/2014/main" id="{5C8E89DA-98D4-8B44-9EF2-A4C842243535}"/>
              </a:ext>
            </a:extLst>
          </p:cNvPr>
          <p:cNvGrpSpPr/>
          <p:nvPr/>
        </p:nvGrpSpPr>
        <p:grpSpPr>
          <a:xfrm>
            <a:off x="332502" y="2422207"/>
            <a:ext cx="6199380" cy="1186698"/>
            <a:chOff x="332502" y="2498407"/>
            <a:chExt cx="6199380" cy="1186698"/>
          </a:xfrm>
        </p:grpSpPr>
        <p:grpSp>
          <p:nvGrpSpPr>
            <p:cNvPr id="123" name="Grupo 122">
              <a:extLst>
                <a:ext uri="{FF2B5EF4-FFF2-40B4-BE49-F238E27FC236}">
                  <a16:creationId xmlns:a16="http://schemas.microsoft.com/office/drawing/2014/main" id="{652521F2-7894-D449-B279-A9D4613E5ECB}"/>
                </a:ext>
              </a:extLst>
            </p:cNvPr>
            <p:cNvGrpSpPr/>
            <p:nvPr/>
          </p:nvGrpSpPr>
          <p:grpSpPr>
            <a:xfrm>
              <a:off x="332502" y="2498407"/>
              <a:ext cx="4582397" cy="468000"/>
              <a:chOff x="548148" y="4220772"/>
              <a:chExt cx="4582397" cy="468000"/>
            </a:xfrm>
          </p:grpSpPr>
          <p:sp>
            <p:nvSpPr>
              <p:cNvPr id="143" name="Rectángulo redondeado 142">
                <a:extLst>
                  <a:ext uri="{FF2B5EF4-FFF2-40B4-BE49-F238E27FC236}">
                    <a16:creationId xmlns:a16="http://schemas.microsoft.com/office/drawing/2014/main" id="{6594AC2D-8F60-E04A-806B-6CABBEABD0C6}"/>
                  </a:ext>
                </a:extLst>
              </p:cNvPr>
              <p:cNvSpPr/>
              <p:nvPr/>
            </p:nvSpPr>
            <p:spPr>
              <a:xfrm>
                <a:off x="728004" y="4274772"/>
                <a:ext cx="4402541"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4" name="CuadroTexto 143">
                <a:extLst>
                  <a:ext uri="{FF2B5EF4-FFF2-40B4-BE49-F238E27FC236}">
                    <a16:creationId xmlns:a16="http://schemas.microsoft.com/office/drawing/2014/main" id="{13491BEA-FA24-4045-8455-BBF006E32214}"/>
                  </a:ext>
                </a:extLst>
              </p:cNvPr>
              <p:cNvSpPr txBox="1"/>
              <p:nvPr/>
            </p:nvSpPr>
            <p:spPr>
              <a:xfrm>
                <a:off x="1102415" y="4331662"/>
                <a:ext cx="2821606"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CARACTERÍSTICAS DE PERSONALIDAD</a:t>
                </a:r>
              </a:p>
            </p:txBody>
          </p:sp>
          <p:pic>
            <p:nvPicPr>
              <p:cNvPr id="145" name="Imagen 144">
                <a:extLst>
                  <a:ext uri="{FF2B5EF4-FFF2-40B4-BE49-F238E27FC236}">
                    <a16:creationId xmlns:a16="http://schemas.microsoft.com/office/drawing/2014/main" id="{872243D0-D8BC-C54F-94B4-0C534EFD30B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8148" y="4220772"/>
                <a:ext cx="468000" cy="468000"/>
              </a:xfrm>
              <a:prstGeom prst="rect">
                <a:avLst/>
              </a:prstGeom>
            </p:spPr>
          </p:pic>
        </p:grpSp>
        <p:grpSp>
          <p:nvGrpSpPr>
            <p:cNvPr id="124" name="Grupo 123">
              <a:extLst>
                <a:ext uri="{FF2B5EF4-FFF2-40B4-BE49-F238E27FC236}">
                  <a16:creationId xmlns:a16="http://schemas.microsoft.com/office/drawing/2014/main" id="{9DB4310F-0303-5D4E-A5B2-9B3A10E2256D}"/>
                </a:ext>
              </a:extLst>
            </p:cNvPr>
            <p:cNvGrpSpPr/>
            <p:nvPr/>
          </p:nvGrpSpPr>
          <p:grpSpPr>
            <a:xfrm>
              <a:off x="1066872" y="2954855"/>
              <a:ext cx="5465010" cy="730250"/>
              <a:chOff x="1066872" y="3066826"/>
              <a:chExt cx="5465010" cy="730250"/>
            </a:xfrm>
          </p:grpSpPr>
          <p:grpSp>
            <p:nvGrpSpPr>
              <p:cNvPr id="125" name="Grupo 124">
                <a:extLst>
                  <a:ext uri="{FF2B5EF4-FFF2-40B4-BE49-F238E27FC236}">
                    <a16:creationId xmlns:a16="http://schemas.microsoft.com/office/drawing/2014/main" id="{56B63780-99B1-A34B-9375-529604675537}"/>
                  </a:ext>
                </a:extLst>
              </p:cNvPr>
              <p:cNvGrpSpPr/>
              <p:nvPr/>
            </p:nvGrpSpPr>
            <p:grpSpPr>
              <a:xfrm>
                <a:off x="1066872" y="3066826"/>
                <a:ext cx="1715929" cy="338365"/>
                <a:chOff x="1066872" y="3066826"/>
                <a:chExt cx="1715929" cy="338365"/>
              </a:xfrm>
            </p:grpSpPr>
            <p:sp>
              <p:nvSpPr>
                <p:cNvPr id="141" name="Rectángulo redondeado 140">
                  <a:extLst>
                    <a:ext uri="{FF2B5EF4-FFF2-40B4-BE49-F238E27FC236}">
                      <a16:creationId xmlns:a16="http://schemas.microsoft.com/office/drawing/2014/main" id="{A019EE53-33CB-6248-9930-13DD4F1E1570}"/>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2" name="CuadroTexto 141">
                  <a:extLst>
                    <a:ext uri="{FF2B5EF4-FFF2-40B4-BE49-F238E27FC236}">
                      <a16:creationId xmlns:a16="http://schemas.microsoft.com/office/drawing/2014/main" id="{0B96A96C-34D4-A346-9D8C-7373D6001CF7}"/>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Triste</a:t>
                  </a:r>
                </a:p>
              </p:txBody>
            </p:sp>
          </p:grpSp>
          <p:grpSp>
            <p:nvGrpSpPr>
              <p:cNvPr id="126" name="Grupo 125">
                <a:extLst>
                  <a:ext uri="{FF2B5EF4-FFF2-40B4-BE49-F238E27FC236}">
                    <a16:creationId xmlns:a16="http://schemas.microsoft.com/office/drawing/2014/main" id="{B7737FC9-95C8-A14B-A873-D5E38A5E5726}"/>
                  </a:ext>
                </a:extLst>
              </p:cNvPr>
              <p:cNvGrpSpPr/>
              <p:nvPr/>
            </p:nvGrpSpPr>
            <p:grpSpPr>
              <a:xfrm>
                <a:off x="2926005" y="3066826"/>
                <a:ext cx="1715929" cy="338365"/>
                <a:chOff x="1066872" y="3066826"/>
                <a:chExt cx="1715929" cy="338365"/>
              </a:xfrm>
            </p:grpSpPr>
            <p:sp>
              <p:nvSpPr>
                <p:cNvPr id="139" name="Rectángulo redondeado 138">
                  <a:extLst>
                    <a:ext uri="{FF2B5EF4-FFF2-40B4-BE49-F238E27FC236}">
                      <a16:creationId xmlns:a16="http://schemas.microsoft.com/office/drawing/2014/main" id="{B3747721-8E31-794C-A06A-1E9946E2F147}"/>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0" name="CuadroTexto 139">
                  <a:extLst>
                    <a:ext uri="{FF2B5EF4-FFF2-40B4-BE49-F238E27FC236}">
                      <a16:creationId xmlns:a16="http://schemas.microsoft.com/office/drawing/2014/main" id="{9FC65E22-1017-C041-AB3A-371866426313}"/>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Esperanzada</a:t>
                  </a:r>
                </a:p>
              </p:txBody>
            </p:sp>
          </p:grpSp>
          <p:grpSp>
            <p:nvGrpSpPr>
              <p:cNvPr id="127" name="Grupo 126">
                <a:extLst>
                  <a:ext uri="{FF2B5EF4-FFF2-40B4-BE49-F238E27FC236}">
                    <a16:creationId xmlns:a16="http://schemas.microsoft.com/office/drawing/2014/main" id="{BBE4B105-CEBB-EC47-97B9-25775ADF2DE1}"/>
                  </a:ext>
                </a:extLst>
              </p:cNvPr>
              <p:cNvGrpSpPr/>
              <p:nvPr/>
            </p:nvGrpSpPr>
            <p:grpSpPr>
              <a:xfrm>
                <a:off x="4815953" y="3260810"/>
                <a:ext cx="1715929" cy="338365"/>
                <a:chOff x="1097688" y="3260810"/>
                <a:chExt cx="1715929" cy="338365"/>
              </a:xfrm>
            </p:grpSpPr>
            <p:sp>
              <p:nvSpPr>
                <p:cNvPr id="137" name="Rectángulo redondeado 136">
                  <a:extLst>
                    <a:ext uri="{FF2B5EF4-FFF2-40B4-BE49-F238E27FC236}">
                      <a16:creationId xmlns:a16="http://schemas.microsoft.com/office/drawing/2014/main" id="{02429477-F2E2-1246-80E2-5B4EE4075C7E}"/>
                    </a:ext>
                  </a:extLst>
                </p:cNvPr>
                <p:cNvSpPr/>
                <p:nvPr/>
              </p:nvSpPr>
              <p:spPr>
                <a:xfrm>
                  <a:off x="1097688" y="3260810"/>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138" name="CuadroTexto 137">
                  <a:extLst>
                    <a:ext uri="{FF2B5EF4-FFF2-40B4-BE49-F238E27FC236}">
                      <a16:creationId xmlns:a16="http://schemas.microsoft.com/office/drawing/2014/main" id="{97D5BDF6-525D-4249-B265-BC5BE2C12A91}"/>
                    </a:ext>
                  </a:extLst>
                </p:cNvPr>
                <p:cNvSpPr txBox="1"/>
                <p:nvPr/>
              </p:nvSpPr>
              <p:spPr>
                <a:xfrm>
                  <a:off x="1156949" y="3309266"/>
                  <a:ext cx="1587108" cy="230832"/>
                </a:xfrm>
                <a:prstGeom prst="rect">
                  <a:avLst/>
                </a:prstGeom>
                <a:noFill/>
              </p:spPr>
              <p:txBody>
                <a:bodyPr wrap="square" rtlCol="0">
                  <a:spAutoFit/>
                </a:bodyPr>
                <a:lstStyle/>
                <a:p>
                  <a:pPr algn="ctr"/>
                  <a:r>
                    <a:rPr lang="es-ES" sz="900" dirty="0">
                      <a:solidFill>
                        <a:srgbClr val="106AB0"/>
                      </a:solidFill>
                      <a:latin typeface="Roboto" panose="02000000000000000000" pitchFamily="2" charset="0"/>
                      <a:ea typeface="Roboto" panose="02000000000000000000" pitchFamily="2" charset="0"/>
                    </a:rPr>
                    <a:t>Desorientada</a:t>
                  </a:r>
                  <a:endParaRPr lang="es-ES_tradnl" sz="900" dirty="0">
                    <a:solidFill>
                      <a:srgbClr val="106AB0"/>
                    </a:solidFill>
                    <a:latin typeface="Roboto" panose="02000000000000000000" pitchFamily="2" charset="0"/>
                    <a:ea typeface="Roboto" panose="02000000000000000000" pitchFamily="2" charset="0"/>
                  </a:endParaRPr>
                </a:p>
              </p:txBody>
            </p:sp>
          </p:grpSp>
          <p:grpSp>
            <p:nvGrpSpPr>
              <p:cNvPr id="128" name="Grupo 127">
                <a:extLst>
                  <a:ext uri="{FF2B5EF4-FFF2-40B4-BE49-F238E27FC236}">
                    <a16:creationId xmlns:a16="http://schemas.microsoft.com/office/drawing/2014/main" id="{4BA3C5A7-1CB2-3749-B282-BC4009DC1C14}"/>
                  </a:ext>
                </a:extLst>
              </p:cNvPr>
              <p:cNvGrpSpPr/>
              <p:nvPr/>
            </p:nvGrpSpPr>
            <p:grpSpPr>
              <a:xfrm>
                <a:off x="1066872" y="3458711"/>
                <a:ext cx="1715929" cy="338365"/>
                <a:chOff x="1066872" y="3066826"/>
                <a:chExt cx="1715929" cy="338365"/>
              </a:xfrm>
            </p:grpSpPr>
            <p:sp>
              <p:nvSpPr>
                <p:cNvPr id="135" name="Rectángulo redondeado 134">
                  <a:extLst>
                    <a:ext uri="{FF2B5EF4-FFF2-40B4-BE49-F238E27FC236}">
                      <a16:creationId xmlns:a16="http://schemas.microsoft.com/office/drawing/2014/main" id="{7814580F-659E-CA4A-8889-31EB6F5701ED}"/>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6" name="CuadroTexto 135">
                  <a:extLst>
                    <a:ext uri="{FF2B5EF4-FFF2-40B4-BE49-F238E27FC236}">
                      <a16:creationId xmlns:a16="http://schemas.microsoft.com/office/drawing/2014/main" id="{5179A950-B8D2-2740-B3B5-BC1A6BAF77DE}"/>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Inestable</a:t>
                  </a:r>
                </a:p>
              </p:txBody>
            </p:sp>
          </p:grpSp>
          <p:grpSp>
            <p:nvGrpSpPr>
              <p:cNvPr id="129" name="Grupo 128">
                <a:extLst>
                  <a:ext uri="{FF2B5EF4-FFF2-40B4-BE49-F238E27FC236}">
                    <a16:creationId xmlns:a16="http://schemas.microsoft.com/office/drawing/2014/main" id="{094C6721-44BA-464E-A392-68C1FACD8C64}"/>
                  </a:ext>
                </a:extLst>
              </p:cNvPr>
              <p:cNvGrpSpPr/>
              <p:nvPr/>
            </p:nvGrpSpPr>
            <p:grpSpPr>
              <a:xfrm>
                <a:off x="2926005" y="3458711"/>
                <a:ext cx="1715929" cy="338365"/>
                <a:chOff x="1066872" y="3066826"/>
                <a:chExt cx="1715929" cy="338365"/>
              </a:xfrm>
            </p:grpSpPr>
            <p:sp>
              <p:nvSpPr>
                <p:cNvPr id="133" name="Rectángulo redondeado 132">
                  <a:extLst>
                    <a:ext uri="{FF2B5EF4-FFF2-40B4-BE49-F238E27FC236}">
                      <a16:creationId xmlns:a16="http://schemas.microsoft.com/office/drawing/2014/main" id="{224729CC-4AD2-EA46-963C-6E5A82D26658}"/>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4" name="CuadroTexto 133">
                  <a:extLst>
                    <a:ext uri="{FF2B5EF4-FFF2-40B4-BE49-F238E27FC236}">
                      <a16:creationId xmlns:a16="http://schemas.microsoft.com/office/drawing/2014/main" id="{FAD6B701-6AD1-4C4B-BDE4-37F904AF87F8}"/>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Risueña</a:t>
                  </a:r>
                </a:p>
              </p:txBody>
            </p:sp>
          </p:grpSp>
        </p:grpSp>
      </p:grpSp>
      <p:grpSp>
        <p:nvGrpSpPr>
          <p:cNvPr id="146" name="Grupo 145">
            <a:extLst>
              <a:ext uri="{FF2B5EF4-FFF2-40B4-BE49-F238E27FC236}">
                <a16:creationId xmlns:a16="http://schemas.microsoft.com/office/drawing/2014/main" id="{C9B6BA60-2E99-9C42-8BD1-74D2C99D6CD0}"/>
              </a:ext>
            </a:extLst>
          </p:cNvPr>
          <p:cNvGrpSpPr/>
          <p:nvPr/>
        </p:nvGrpSpPr>
        <p:grpSpPr>
          <a:xfrm>
            <a:off x="332451" y="6939423"/>
            <a:ext cx="6169505" cy="845070"/>
            <a:chOff x="332502" y="6351293"/>
            <a:chExt cx="6169505" cy="845070"/>
          </a:xfrm>
        </p:grpSpPr>
        <p:sp>
          <p:nvSpPr>
            <p:cNvPr id="147" name="Rectángulo redondeado 146">
              <a:extLst>
                <a:ext uri="{FF2B5EF4-FFF2-40B4-BE49-F238E27FC236}">
                  <a16:creationId xmlns:a16="http://schemas.microsoft.com/office/drawing/2014/main" id="{D86AC4E4-9254-EC4D-ADD8-EDFD91A474FF}"/>
                </a:ext>
              </a:extLst>
            </p:cNvPr>
            <p:cNvSpPr/>
            <p:nvPr/>
          </p:nvSpPr>
          <p:spPr>
            <a:xfrm>
              <a:off x="1066873" y="6643300"/>
              <a:ext cx="5435134" cy="553063"/>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8" name="CuadroTexto 147">
              <a:extLst>
                <a:ext uri="{FF2B5EF4-FFF2-40B4-BE49-F238E27FC236}">
                  <a16:creationId xmlns:a16="http://schemas.microsoft.com/office/drawing/2014/main" id="{6DF13909-BF11-6045-A216-E7F465052033}"/>
                </a:ext>
              </a:extLst>
            </p:cNvPr>
            <p:cNvSpPr txBox="1"/>
            <p:nvPr/>
          </p:nvSpPr>
          <p:spPr>
            <a:xfrm>
              <a:off x="1192191" y="6795723"/>
              <a:ext cx="5146963" cy="230832"/>
            </a:xfrm>
            <a:prstGeom prst="rect">
              <a:avLst/>
            </a:prstGeom>
            <a:noFill/>
          </p:spPr>
          <p:txBody>
            <a:bodyPr wrap="square" rtlCol="0">
              <a:spAutoFit/>
            </a:bodyPr>
            <a:lstStyle/>
            <a:p>
              <a:pPr algn="just"/>
              <a:r>
                <a:rPr lang="es-MX" sz="900" dirty="0">
                  <a:solidFill>
                    <a:schemeClr val="accent2">
                      <a:lumMod val="75000"/>
                    </a:schemeClr>
                  </a:solidFill>
                  <a:latin typeface="Roboto" panose="02000000000000000000" pitchFamily="2" charset="0"/>
                  <a:ea typeface="Roboto" panose="02000000000000000000" pitchFamily="2" charset="0"/>
                </a:rPr>
                <a:t>Se presentó directamente a la atención de público.</a:t>
              </a:r>
              <a:endParaRPr lang="es-ES_tradnl" sz="900" dirty="0">
                <a:solidFill>
                  <a:schemeClr val="accent2">
                    <a:lumMod val="75000"/>
                  </a:schemeClr>
                </a:solidFill>
                <a:latin typeface="Roboto" panose="02000000000000000000" pitchFamily="2" charset="0"/>
                <a:ea typeface="Roboto" panose="02000000000000000000" pitchFamily="2" charset="0"/>
              </a:endParaRPr>
            </a:p>
          </p:txBody>
        </p:sp>
        <p:grpSp>
          <p:nvGrpSpPr>
            <p:cNvPr id="149" name="Grupo 148">
              <a:extLst>
                <a:ext uri="{FF2B5EF4-FFF2-40B4-BE49-F238E27FC236}">
                  <a16:creationId xmlns:a16="http://schemas.microsoft.com/office/drawing/2014/main" id="{F3F9F618-7E7D-9849-B065-17CA1DA2C85B}"/>
                </a:ext>
              </a:extLst>
            </p:cNvPr>
            <p:cNvGrpSpPr/>
            <p:nvPr/>
          </p:nvGrpSpPr>
          <p:grpSpPr>
            <a:xfrm>
              <a:off x="332502" y="6351293"/>
              <a:ext cx="4582398" cy="468000"/>
              <a:chOff x="332502" y="6351293"/>
              <a:chExt cx="4582398" cy="468000"/>
            </a:xfrm>
          </p:grpSpPr>
          <p:sp>
            <p:nvSpPr>
              <p:cNvPr id="150" name="Rectángulo redondeado 149">
                <a:extLst>
                  <a:ext uri="{FF2B5EF4-FFF2-40B4-BE49-F238E27FC236}">
                    <a16:creationId xmlns:a16="http://schemas.microsoft.com/office/drawing/2014/main" id="{8D29C3EE-9D43-8B4D-9DC9-A03433460E69}"/>
                  </a:ext>
                </a:extLst>
              </p:cNvPr>
              <p:cNvSpPr/>
              <p:nvPr/>
            </p:nvSpPr>
            <p:spPr>
              <a:xfrm>
                <a:off x="512359" y="6405293"/>
                <a:ext cx="4402541"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51" name="CuadroTexto 150">
                <a:extLst>
                  <a:ext uri="{FF2B5EF4-FFF2-40B4-BE49-F238E27FC236}">
                    <a16:creationId xmlns:a16="http://schemas.microsoft.com/office/drawing/2014/main" id="{FF241989-5E65-B144-B41D-88DA3B0304A1}"/>
                  </a:ext>
                </a:extLst>
              </p:cNvPr>
              <p:cNvSpPr txBox="1"/>
              <p:nvPr/>
            </p:nvSpPr>
            <p:spPr>
              <a:xfrm>
                <a:off x="886769" y="6462183"/>
                <a:ext cx="2331087"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¿CÓMO LLEGA A LA ATENCIÓN?</a:t>
                </a:r>
              </a:p>
            </p:txBody>
          </p:sp>
          <p:pic>
            <p:nvPicPr>
              <p:cNvPr id="152" name="Imagen 151">
                <a:extLst>
                  <a:ext uri="{FF2B5EF4-FFF2-40B4-BE49-F238E27FC236}">
                    <a16:creationId xmlns:a16="http://schemas.microsoft.com/office/drawing/2014/main" id="{F32ED5B9-48C5-3942-97E6-F0B00689F2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2502" y="6351293"/>
                <a:ext cx="468000" cy="468000"/>
              </a:xfrm>
              <a:prstGeom prst="rect">
                <a:avLst/>
              </a:prstGeom>
            </p:spPr>
          </p:pic>
        </p:grpSp>
      </p:grpSp>
      <p:grpSp>
        <p:nvGrpSpPr>
          <p:cNvPr id="153" name="Grupo 152">
            <a:extLst>
              <a:ext uri="{FF2B5EF4-FFF2-40B4-BE49-F238E27FC236}">
                <a16:creationId xmlns:a16="http://schemas.microsoft.com/office/drawing/2014/main" id="{3AC62B0E-D5EB-0C48-B82B-9F80FFBFD703}"/>
              </a:ext>
            </a:extLst>
          </p:cNvPr>
          <p:cNvGrpSpPr/>
          <p:nvPr/>
        </p:nvGrpSpPr>
        <p:grpSpPr>
          <a:xfrm>
            <a:off x="336621" y="7902241"/>
            <a:ext cx="6165386" cy="842559"/>
            <a:chOff x="336621" y="7630654"/>
            <a:chExt cx="6165386" cy="842559"/>
          </a:xfrm>
        </p:grpSpPr>
        <p:sp>
          <p:nvSpPr>
            <p:cNvPr id="154" name="Rectángulo redondeado 153">
              <a:extLst>
                <a:ext uri="{FF2B5EF4-FFF2-40B4-BE49-F238E27FC236}">
                  <a16:creationId xmlns:a16="http://schemas.microsoft.com/office/drawing/2014/main" id="{6714E8AB-9D2B-6543-9E6E-0845B9B1F4BA}"/>
                </a:ext>
              </a:extLst>
            </p:cNvPr>
            <p:cNvSpPr/>
            <p:nvPr/>
          </p:nvSpPr>
          <p:spPr>
            <a:xfrm>
              <a:off x="1066873" y="7920150"/>
              <a:ext cx="5435134" cy="553063"/>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155" name="CuadroTexto 154">
              <a:extLst>
                <a:ext uri="{FF2B5EF4-FFF2-40B4-BE49-F238E27FC236}">
                  <a16:creationId xmlns:a16="http://schemas.microsoft.com/office/drawing/2014/main" id="{69C6D4BB-9DDB-C643-BCF4-7A22D5062DCF}"/>
                </a:ext>
              </a:extLst>
            </p:cNvPr>
            <p:cNvSpPr txBox="1"/>
            <p:nvPr/>
          </p:nvSpPr>
          <p:spPr>
            <a:xfrm>
              <a:off x="1192191" y="8080415"/>
              <a:ext cx="5146963" cy="230832"/>
            </a:xfrm>
            <a:prstGeom prst="rect">
              <a:avLst/>
            </a:prstGeom>
            <a:noFill/>
          </p:spPr>
          <p:txBody>
            <a:bodyPr wrap="square" rtlCol="0">
              <a:spAutoFit/>
            </a:bodyPr>
            <a:lstStyle/>
            <a:p>
              <a:pPr algn="just"/>
              <a:r>
                <a:rPr lang="es-MX" sz="900" dirty="0">
                  <a:solidFill>
                    <a:schemeClr val="accent2">
                      <a:lumMod val="75000"/>
                    </a:schemeClr>
                  </a:solidFill>
                  <a:latin typeface="Roboto" panose="02000000000000000000" pitchFamily="2" charset="0"/>
                  <a:ea typeface="Roboto" panose="02000000000000000000" pitchFamily="2" charset="0"/>
                </a:rPr>
                <a:t>Se encuentra deprimida y ansiosa.</a:t>
              </a:r>
              <a:endParaRPr lang="es-ES_tradnl" sz="900" dirty="0">
                <a:solidFill>
                  <a:schemeClr val="accent2">
                    <a:lumMod val="75000"/>
                  </a:schemeClr>
                </a:solidFill>
                <a:latin typeface="Roboto" panose="02000000000000000000" pitchFamily="2" charset="0"/>
                <a:ea typeface="Roboto" panose="02000000000000000000" pitchFamily="2" charset="0"/>
              </a:endParaRPr>
            </a:p>
          </p:txBody>
        </p:sp>
        <p:grpSp>
          <p:nvGrpSpPr>
            <p:cNvPr id="156" name="Grupo 155">
              <a:extLst>
                <a:ext uri="{FF2B5EF4-FFF2-40B4-BE49-F238E27FC236}">
                  <a16:creationId xmlns:a16="http://schemas.microsoft.com/office/drawing/2014/main" id="{03B5D883-B62C-F14A-BB8E-0E77E09464DF}"/>
                </a:ext>
              </a:extLst>
            </p:cNvPr>
            <p:cNvGrpSpPr/>
            <p:nvPr/>
          </p:nvGrpSpPr>
          <p:grpSpPr>
            <a:xfrm>
              <a:off x="336621" y="7630654"/>
              <a:ext cx="4578278" cy="468000"/>
              <a:chOff x="336621" y="7630654"/>
              <a:chExt cx="4578278" cy="468000"/>
            </a:xfrm>
          </p:grpSpPr>
          <p:sp>
            <p:nvSpPr>
              <p:cNvPr id="157" name="Rectángulo redondeado 156">
                <a:extLst>
                  <a:ext uri="{FF2B5EF4-FFF2-40B4-BE49-F238E27FC236}">
                    <a16:creationId xmlns:a16="http://schemas.microsoft.com/office/drawing/2014/main" id="{A8952144-2B43-E641-8061-C88920BF8505}"/>
                  </a:ext>
                </a:extLst>
              </p:cNvPr>
              <p:cNvSpPr/>
              <p:nvPr/>
            </p:nvSpPr>
            <p:spPr>
              <a:xfrm>
                <a:off x="512359" y="7684654"/>
                <a:ext cx="4402540"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58" name="CuadroTexto 157">
                <a:extLst>
                  <a:ext uri="{FF2B5EF4-FFF2-40B4-BE49-F238E27FC236}">
                    <a16:creationId xmlns:a16="http://schemas.microsoft.com/office/drawing/2014/main" id="{7B00177E-A5C0-494D-97EE-081CED9CAE8D}"/>
                  </a:ext>
                </a:extLst>
              </p:cNvPr>
              <p:cNvSpPr txBox="1"/>
              <p:nvPr/>
            </p:nvSpPr>
            <p:spPr>
              <a:xfrm>
                <a:off x="886769" y="7741544"/>
                <a:ext cx="2752677"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ESTADO EMOCIONAL DE LA PERSONA</a:t>
                </a:r>
              </a:p>
            </p:txBody>
          </p:sp>
          <p:pic>
            <p:nvPicPr>
              <p:cNvPr id="159" name="Imagen 158">
                <a:extLst>
                  <a:ext uri="{FF2B5EF4-FFF2-40B4-BE49-F238E27FC236}">
                    <a16:creationId xmlns:a16="http://schemas.microsoft.com/office/drawing/2014/main" id="{3D645C65-E2A4-D747-B915-AC6B72C94EC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6621" y="7630654"/>
                <a:ext cx="468000" cy="468000"/>
              </a:xfrm>
              <a:prstGeom prst="rect">
                <a:avLst/>
              </a:prstGeom>
            </p:spPr>
          </p:pic>
        </p:grpSp>
      </p:grpSp>
      <p:sp>
        <p:nvSpPr>
          <p:cNvPr id="160" name="CuadroTexto 159">
            <a:extLst>
              <a:ext uri="{FF2B5EF4-FFF2-40B4-BE49-F238E27FC236}">
                <a16:creationId xmlns:a16="http://schemas.microsoft.com/office/drawing/2014/main" id="{7083E3CB-4923-7142-9A12-749040B769F5}"/>
              </a:ext>
            </a:extLst>
          </p:cNvPr>
          <p:cNvSpPr txBox="1"/>
          <p:nvPr/>
        </p:nvSpPr>
        <p:spPr>
          <a:xfrm>
            <a:off x="2078774" y="402279"/>
            <a:ext cx="2994772" cy="300082"/>
          </a:xfrm>
          <a:prstGeom prst="rect">
            <a:avLst/>
          </a:prstGeom>
          <a:noFill/>
        </p:spPr>
        <p:txBody>
          <a:bodyPr wrap="square" rtlCol="0">
            <a:spAutoFit/>
          </a:bodyPr>
          <a:lstStyle/>
          <a:p>
            <a:r>
              <a:rPr lang="es-ES_tradnl" sz="1350" b="1" spc="30" dirty="0">
                <a:solidFill>
                  <a:srgbClr val="05314C"/>
                </a:solidFill>
                <a:latin typeface="Roboto Slab" pitchFamily="2" charset="0"/>
                <a:ea typeface="Roboto Slab" pitchFamily="2" charset="0"/>
              </a:rPr>
              <a:t>Rosa</a:t>
            </a:r>
          </a:p>
        </p:txBody>
      </p:sp>
      <p:pic>
        <p:nvPicPr>
          <p:cNvPr id="2" name="Imagen 1">
            <a:extLst>
              <a:ext uri="{FF2B5EF4-FFF2-40B4-BE49-F238E27FC236}">
                <a16:creationId xmlns:a16="http://schemas.microsoft.com/office/drawing/2014/main" id="{EA4B9952-B874-F54F-AA3C-6763A7F7E0E9}"/>
              </a:ext>
            </a:extLst>
          </p:cNvPr>
          <p:cNvPicPr>
            <a:picLocks noChangeAspect="1"/>
          </p:cNvPicPr>
          <p:nvPr/>
        </p:nvPicPr>
        <p:blipFill>
          <a:blip r:embed="rId8"/>
          <a:srcRect l="22334" r="22334"/>
          <a:stretch/>
        </p:blipFill>
        <p:spPr>
          <a:xfrm>
            <a:off x="339965" y="423773"/>
            <a:ext cx="1652979" cy="1768670"/>
          </a:xfrm>
          <a:prstGeom prst="roundRect">
            <a:avLst>
              <a:gd name="adj" fmla="val 8594"/>
            </a:avLst>
          </a:prstGeom>
          <a:solidFill>
            <a:srgbClr val="FFFFFF">
              <a:shade val="85000"/>
            </a:srgbClr>
          </a:solidFill>
          <a:ln>
            <a:noFill/>
          </a:ln>
          <a:effectLst>
            <a:reflection blurRad="12700" endPos="0" dist="5000" dir="5400000" sy="-100000" algn="bl" rotWithShape="0"/>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314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03A903F-B7E9-644F-8849-72ACBE43EA25}"/>
              </a:ext>
            </a:extLst>
          </p:cNvPr>
          <p:cNvSpPr>
            <a:spLocks noGrp="1"/>
          </p:cNvSpPr>
          <p:nvPr>
            <p:ph type="sldNum" sz="quarter" idx="12"/>
          </p:nvPr>
        </p:nvSpPr>
        <p:spPr>
          <a:xfrm>
            <a:off x="6297459" y="8867663"/>
            <a:ext cx="363779" cy="220457"/>
          </a:xfrm>
        </p:spPr>
        <p:txBody>
          <a:bodyPr/>
          <a:lstStyle/>
          <a:p>
            <a:fld id="{61FB6A27-B136-4748-99EA-156838CC75C8}" type="slidenum">
              <a:rPr lang="es-CO" sz="800" smtClean="0">
                <a:solidFill>
                  <a:srgbClr val="106AB0"/>
                </a:solidFill>
                <a:latin typeface="Roboto Slab" pitchFamily="2" charset="0"/>
                <a:ea typeface="Roboto Slab" pitchFamily="2" charset="0"/>
              </a:rPr>
              <a:pPr/>
              <a:t>3</a:t>
            </a:fld>
            <a:endParaRPr lang="es-CO" sz="800">
              <a:solidFill>
                <a:srgbClr val="106AB0"/>
              </a:solidFill>
              <a:latin typeface="Roboto Slab" pitchFamily="2" charset="0"/>
              <a:ea typeface="Roboto Slab" pitchFamily="2" charset="0"/>
            </a:endParaRPr>
          </a:p>
        </p:txBody>
      </p:sp>
      <p:sp>
        <p:nvSpPr>
          <p:cNvPr id="83" name="Rectángulo redondeado 82">
            <a:extLst>
              <a:ext uri="{FF2B5EF4-FFF2-40B4-BE49-F238E27FC236}">
                <a16:creationId xmlns:a16="http://schemas.microsoft.com/office/drawing/2014/main" id="{B13F840C-4FF4-C548-ACC3-97984DA3390A}"/>
              </a:ext>
            </a:extLst>
          </p:cNvPr>
          <p:cNvSpPr/>
          <p:nvPr/>
        </p:nvSpPr>
        <p:spPr>
          <a:xfrm>
            <a:off x="978640" y="2587625"/>
            <a:ext cx="5582499" cy="6229350"/>
          </a:xfrm>
          <a:prstGeom prst="roundRect">
            <a:avLst>
              <a:gd name="adj" fmla="val 1528"/>
            </a:avLst>
          </a:prstGeom>
          <a:solidFill>
            <a:schemeClr val="bg1"/>
          </a:solidFill>
          <a:ln w="6350">
            <a:solidFill>
              <a:srgbClr val="106A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CuadroTexto 83">
            <a:extLst>
              <a:ext uri="{FF2B5EF4-FFF2-40B4-BE49-F238E27FC236}">
                <a16:creationId xmlns:a16="http://schemas.microsoft.com/office/drawing/2014/main" id="{A156C14F-062B-D440-976A-1C6682070C5C}"/>
              </a:ext>
            </a:extLst>
          </p:cNvPr>
          <p:cNvSpPr txBox="1"/>
          <p:nvPr/>
        </p:nvSpPr>
        <p:spPr>
          <a:xfrm>
            <a:off x="2064006" y="747904"/>
            <a:ext cx="2897351" cy="230832"/>
          </a:xfrm>
          <a:prstGeom prst="rect">
            <a:avLst/>
          </a:prstGeom>
          <a:noFill/>
        </p:spPr>
        <p:txBody>
          <a:bodyPr wrap="square" rtlCol="0">
            <a:spAutoFit/>
          </a:bodyPr>
          <a:lstStyle/>
          <a:p>
            <a:pPr>
              <a:spcBef>
                <a:spcPts val="300"/>
              </a:spcBef>
            </a:pPr>
            <a:r>
              <a:rPr lang="es-CL" sz="900" i="1" dirty="0">
                <a:solidFill>
                  <a:srgbClr val="106AB0"/>
                </a:solidFill>
                <a:latin typeface="Roboto Slab" pitchFamily="2" charset="0"/>
                <a:ea typeface="Roboto Slab" pitchFamily="2" charset="0"/>
              </a:rPr>
              <a:t>"</a:t>
            </a:r>
            <a:r>
              <a:rPr lang="es-MX" sz="900" i="1" dirty="0">
                <a:solidFill>
                  <a:srgbClr val="106AB0"/>
                </a:solidFill>
                <a:latin typeface="Roboto Slab" pitchFamily="2" charset="0"/>
                <a:ea typeface="Roboto Slab" pitchFamily="2" charset="0"/>
              </a:rPr>
              <a:t>Necesito que me apoyen en lo que se pueda"</a:t>
            </a:r>
            <a:endParaRPr lang="es-ES_tradnl" sz="900" i="1" dirty="0">
              <a:solidFill>
                <a:srgbClr val="106AB0"/>
              </a:solidFill>
              <a:latin typeface="Roboto Slab" pitchFamily="2" charset="0"/>
              <a:ea typeface="Roboto Slab" pitchFamily="2" charset="0"/>
            </a:endParaRPr>
          </a:p>
        </p:txBody>
      </p:sp>
      <p:pic>
        <p:nvPicPr>
          <p:cNvPr id="85" name="Imagen 84">
            <a:extLst>
              <a:ext uri="{FF2B5EF4-FFF2-40B4-BE49-F238E27FC236}">
                <a16:creationId xmlns:a16="http://schemas.microsoft.com/office/drawing/2014/main" id="{63D41FB6-0DDA-624B-AA81-9F49AE3355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20350" y="257591"/>
            <a:ext cx="1340788" cy="994147"/>
          </a:xfrm>
          <a:prstGeom prst="rect">
            <a:avLst/>
          </a:prstGeom>
        </p:spPr>
      </p:pic>
      <p:grpSp>
        <p:nvGrpSpPr>
          <p:cNvPr id="92" name="Grupo 91">
            <a:extLst>
              <a:ext uri="{FF2B5EF4-FFF2-40B4-BE49-F238E27FC236}">
                <a16:creationId xmlns:a16="http://schemas.microsoft.com/office/drawing/2014/main" id="{BCA5C959-E02B-6549-80D7-4E5A08D115C2}"/>
              </a:ext>
            </a:extLst>
          </p:cNvPr>
          <p:cNvGrpSpPr/>
          <p:nvPr/>
        </p:nvGrpSpPr>
        <p:grpSpPr>
          <a:xfrm>
            <a:off x="1992944" y="1489249"/>
            <a:ext cx="2651056" cy="252000"/>
            <a:chOff x="1992944" y="1455743"/>
            <a:chExt cx="2651056" cy="252000"/>
          </a:xfrm>
        </p:grpSpPr>
        <p:sp>
          <p:nvSpPr>
            <p:cNvPr id="93" name="Rectángulo redondeado 92">
              <a:extLst>
                <a:ext uri="{FF2B5EF4-FFF2-40B4-BE49-F238E27FC236}">
                  <a16:creationId xmlns:a16="http://schemas.microsoft.com/office/drawing/2014/main" id="{4BACF6D7-20BA-4142-9303-14849F433A55}"/>
                </a:ext>
              </a:extLst>
            </p:cNvPr>
            <p:cNvSpPr/>
            <p:nvPr/>
          </p:nvSpPr>
          <p:spPr>
            <a:xfrm>
              <a:off x="2787689" y="1455743"/>
              <a:ext cx="1856311" cy="252000"/>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94" name="CuadroTexto 93">
              <a:extLst>
                <a:ext uri="{FF2B5EF4-FFF2-40B4-BE49-F238E27FC236}">
                  <a16:creationId xmlns:a16="http://schemas.microsoft.com/office/drawing/2014/main" id="{D3E1035B-686F-C442-8226-DAF5EED467FB}"/>
                </a:ext>
              </a:extLst>
            </p:cNvPr>
            <p:cNvSpPr txBox="1"/>
            <p:nvPr/>
          </p:nvSpPr>
          <p:spPr>
            <a:xfrm>
              <a:off x="3483229" y="1466327"/>
              <a:ext cx="476413" cy="230832"/>
            </a:xfrm>
            <a:prstGeom prst="rect">
              <a:avLst/>
            </a:prstGeom>
            <a:noFill/>
          </p:spPr>
          <p:txBody>
            <a:bodyPr wrap="none" rtlCol="0">
              <a:spAutoFit/>
            </a:bodyPr>
            <a:lstStyle/>
            <a:p>
              <a:pPr algn="ctr"/>
              <a:r>
                <a:rPr lang="es-ES_tradnl" sz="900" dirty="0">
                  <a:solidFill>
                    <a:srgbClr val="106AB0"/>
                  </a:solidFill>
                  <a:latin typeface="Roboto" panose="02000000000000000000" pitchFamily="2" charset="0"/>
                  <a:ea typeface="Roboto" panose="02000000000000000000" pitchFamily="2" charset="0"/>
                </a:rPr>
                <a:t>Mujer</a:t>
              </a:r>
            </a:p>
          </p:txBody>
        </p:sp>
        <p:grpSp>
          <p:nvGrpSpPr>
            <p:cNvPr id="95" name="Grupo 94">
              <a:extLst>
                <a:ext uri="{FF2B5EF4-FFF2-40B4-BE49-F238E27FC236}">
                  <a16:creationId xmlns:a16="http://schemas.microsoft.com/office/drawing/2014/main" id="{1514E7ED-1222-3E43-8607-C229351DED5D}"/>
                </a:ext>
              </a:extLst>
            </p:cNvPr>
            <p:cNvGrpSpPr/>
            <p:nvPr/>
          </p:nvGrpSpPr>
          <p:grpSpPr>
            <a:xfrm>
              <a:off x="1992944" y="1455743"/>
              <a:ext cx="840870" cy="252000"/>
              <a:chOff x="1992944" y="2064284"/>
              <a:chExt cx="840870" cy="252000"/>
            </a:xfrm>
          </p:grpSpPr>
          <p:sp>
            <p:nvSpPr>
              <p:cNvPr id="96" name="Rectángulo redondeado 95">
                <a:extLst>
                  <a:ext uri="{FF2B5EF4-FFF2-40B4-BE49-F238E27FC236}">
                    <a16:creationId xmlns:a16="http://schemas.microsoft.com/office/drawing/2014/main" id="{4496BA3F-57B8-2840-B637-5E162CDA95A4}"/>
                  </a:ext>
                </a:extLst>
              </p:cNvPr>
              <p:cNvSpPr/>
              <p:nvPr/>
            </p:nvSpPr>
            <p:spPr>
              <a:xfrm>
                <a:off x="1992944" y="2064284"/>
                <a:ext cx="840870" cy="252000"/>
              </a:xfrm>
              <a:prstGeom prst="roundRect">
                <a:avLst>
                  <a:gd name="adj" fmla="val 10408"/>
                </a:avLst>
              </a:prstGeom>
              <a:solidFill>
                <a:srgbClr val="05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97" name="CuadroTexto 96">
                <a:extLst>
                  <a:ext uri="{FF2B5EF4-FFF2-40B4-BE49-F238E27FC236}">
                    <a16:creationId xmlns:a16="http://schemas.microsoft.com/office/drawing/2014/main" id="{E92D9CE1-1BC4-DA46-9682-A8B726385F39}"/>
                  </a:ext>
                </a:extLst>
              </p:cNvPr>
              <p:cNvSpPr txBox="1"/>
              <p:nvPr/>
            </p:nvSpPr>
            <p:spPr>
              <a:xfrm>
                <a:off x="2043957" y="2074868"/>
                <a:ext cx="738845" cy="230832"/>
              </a:xfrm>
              <a:prstGeom prst="rect">
                <a:avLst/>
              </a:prstGeom>
              <a:noFill/>
            </p:spPr>
            <p:txBody>
              <a:bodyPr wrap="square" rtlCol="0">
                <a:spAutoFit/>
              </a:bodyPr>
              <a:lstStyle/>
              <a:p>
                <a:r>
                  <a:rPr lang="es-ES_tradnl" sz="900" dirty="0">
                    <a:solidFill>
                      <a:schemeClr val="bg1"/>
                    </a:solidFill>
                    <a:latin typeface="Roboto Slab" pitchFamily="2" charset="0"/>
                    <a:ea typeface="Roboto Slab" pitchFamily="2" charset="0"/>
                  </a:rPr>
                  <a:t>Sexo:</a:t>
                </a:r>
              </a:p>
            </p:txBody>
          </p:sp>
        </p:grpSp>
      </p:grpSp>
      <p:grpSp>
        <p:nvGrpSpPr>
          <p:cNvPr id="98" name="Grupo 97">
            <a:extLst>
              <a:ext uri="{FF2B5EF4-FFF2-40B4-BE49-F238E27FC236}">
                <a16:creationId xmlns:a16="http://schemas.microsoft.com/office/drawing/2014/main" id="{9548AA52-05FD-4B4D-A0D0-26BC0D707243}"/>
              </a:ext>
            </a:extLst>
          </p:cNvPr>
          <p:cNvGrpSpPr/>
          <p:nvPr/>
        </p:nvGrpSpPr>
        <p:grpSpPr>
          <a:xfrm>
            <a:off x="1992944" y="1129611"/>
            <a:ext cx="2651056" cy="252000"/>
            <a:chOff x="1992944" y="1067530"/>
            <a:chExt cx="2651056" cy="252000"/>
          </a:xfrm>
        </p:grpSpPr>
        <p:sp>
          <p:nvSpPr>
            <p:cNvPr id="99" name="Rectángulo redondeado 98">
              <a:extLst>
                <a:ext uri="{FF2B5EF4-FFF2-40B4-BE49-F238E27FC236}">
                  <a16:creationId xmlns:a16="http://schemas.microsoft.com/office/drawing/2014/main" id="{9D1FF7ED-EB76-F94B-A574-D660674514D9}"/>
                </a:ext>
              </a:extLst>
            </p:cNvPr>
            <p:cNvSpPr/>
            <p:nvPr/>
          </p:nvSpPr>
          <p:spPr>
            <a:xfrm>
              <a:off x="2787689" y="1067530"/>
              <a:ext cx="1856311" cy="252000"/>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00" name="CuadroTexto 99">
              <a:extLst>
                <a:ext uri="{FF2B5EF4-FFF2-40B4-BE49-F238E27FC236}">
                  <a16:creationId xmlns:a16="http://schemas.microsoft.com/office/drawing/2014/main" id="{D4D36752-21CA-9347-A99B-57B641663B1A}"/>
                </a:ext>
              </a:extLst>
            </p:cNvPr>
            <p:cNvSpPr txBox="1"/>
            <p:nvPr/>
          </p:nvSpPr>
          <p:spPr>
            <a:xfrm>
              <a:off x="3424719" y="1078114"/>
              <a:ext cx="593432" cy="230832"/>
            </a:xfrm>
            <a:prstGeom prst="rect">
              <a:avLst/>
            </a:prstGeom>
            <a:noFill/>
          </p:spPr>
          <p:txBody>
            <a:bodyPr wrap="none" rtlCol="0">
              <a:spAutoFit/>
            </a:bodyPr>
            <a:lstStyle/>
            <a:p>
              <a:pPr algn="ctr"/>
              <a:r>
                <a:rPr lang="es-ES_tradnl" sz="900" dirty="0">
                  <a:solidFill>
                    <a:srgbClr val="106AB0"/>
                  </a:solidFill>
                  <a:latin typeface="Roboto" panose="02000000000000000000" pitchFamily="2" charset="0"/>
                  <a:ea typeface="Roboto" panose="02000000000000000000" pitchFamily="2" charset="0"/>
                </a:rPr>
                <a:t>66 años</a:t>
              </a:r>
            </a:p>
          </p:txBody>
        </p:sp>
        <p:grpSp>
          <p:nvGrpSpPr>
            <p:cNvPr id="101" name="Grupo 100">
              <a:extLst>
                <a:ext uri="{FF2B5EF4-FFF2-40B4-BE49-F238E27FC236}">
                  <a16:creationId xmlns:a16="http://schemas.microsoft.com/office/drawing/2014/main" id="{56F90E8A-31BD-E94B-8876-E25C03490554}"/>
                </a:ext>
              </a:extLst>
            </p:cNvPr>
            <p:cNvGrpSpPr/>
            <p:nvPr/>
          </p:nvGrpSpPr>
          <p:grpSpPr>
            <a:xfrm>
              <a:off x="1992944" y="1067530"/>
              <a:ext cx="840870" cy="252000"/>
              <a:chOff x="1992944" y="2064284"/>
              <a:chExt cx="840870" cy="252000"/>
            </a:xfrm>
          </p:grpSpPr>
          <p:sp>
            <p:nvSpPr>
              <p:cNvPr id="102" name="Rectángulo redondeado 101">
                <a:extLst>
                  <a:ext uri="{FF2B5EF4-FFF2-40B4-BE49-F238E27FC236}">
                    <a16:creationId xmlns:a16="http://schemas.microsoft.com/office/drawing/2014/main" id="{AB8C8661-61C3-0E40-94AB-94AD9AAA4791}"/>
                  </a:ext>
                </a:extLst>
              </p:cNvPr>
              <p:cNvSpPr/>
              <p:nvPr/>
            </p:nvSpPr>
            <p:spPr>
              <a:xfrm>
                <a:off x="1992944" y="2064284"/>
                <a:ext cx="840870" cy="252000"/>
              </a:xfrm>
              <a:prstGeom prst="roundRect">
                <a:avLst>
                  <a:gd name="adj" fmla="val 10408"/>
                </a:avLst>
              </a:prstGeom>
              <a:solidFill>
                <a:srgbClr val="05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03" name="CuadroTexto 102">
                <a:extLst>
                  <a:ext uri="{FF2B5EF4-FFF2-40B4-BE49-F238E27FC236}">
                    <a16:creationId xmlns:a16="http://schemas.microsoft.com/office/drawing/2014/main" id="{3D2FFF0B-3941-7D46-A9A0-F0C73BFE45CA}"/>
                  </a:ext>
                </a:extLst>
              </p:cNvPr>
              <p:cNvSpPr txBox="1"/>
              <p:nvPr/>
            </p:nvSpPr>
            <p:spPr>
              <a:xfrm>
                <a:off x="2043957" y="2074868"/>
                <a:ext cx="738845" cy="230832"/>
              </a:xfrm>
              <a:prstGeom prst="rect">
                <a:avLst/>
              </a:prstGeom>
              <a:noFill/>
            </p:spPr>
            <p:txBody>
              <a:bodyPr wrap="square" rtlCol="0">
                <a:spAutoFit/>
              </a:bodyPr>
              <a:lstStyle/>
              <a:p>
                <a:r>
                  <a:rPr lang="es-ES_tradnl" sz="900" dirty="0">
                    <a:solidFill>
                      <a:schemeClr val="bg1"/>
                    </a:solidFill>
                    <a:latin typeface="Roboto Slab" pitchFamily="2" charset="0"/>
                    <a:ea typeface="Roboto Slab" pitchFamily="2" charset="0"/>
                  </a:rPr>
                  <a:t>Edad:</a:t>
                </a:r>
              </a:p>
            </p:txBody>
          </p:sp>
        </p:grpSp>
      </p:grpSp>
      <p:sp>
        <p:nvSpPr>
          <p:cNvPr id="104" name="Rectángulo redondeado 103">
            <a:extLst>
              <a:ext uri="{FF2B5EF4-FFF2-40B4-BE49-F238E27FC236}">
                <a16:creationId xmlns:a16="http://schemas.microsoft.com/office/drawing/2014/main" id="{939E564A-8A38-804E-9E2F-88142E930784}"/>
              </a:ext>
            </a:extLst>
          </p:cNvPr>
          <p:cNvSpPr/>
          <p:nvPr/>
        </p:nvSpPr>
        <p:spPr>
          <a:xfrm>
            <a:off x="334221" y="257594"/>
            <a:ext cx="1692000" cy="2018181"/>
          </a:xfrm>
          <a:prstGeom prst="roundRect">
            <a:avLst>
              <a:gd name="adj" fmla="val 6182"/>
            </a:avLst>
          </a:prstGeom>
          <a:solidFill>
            <a:schemeClr val="bg1"/>
          </a:solidFill>
          <a:ln>
            <a:noFill/>
          </a:ln>
          <a:effectLst>
            <a:outerShdw blurRad="419100" dist="63500" dir="9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105" name="Grupo 104">
            <a:extLst>
              <a:ext uri="{FF2B5EF4-FFF2-40B4-BE49-F238E27FC236}">
                <a16:creationId xmlns:a16="http://schemas.microsoft.com/office/drawing/2014/main" id="{88BF9FA9-3F29-774A-8082-E555AE3237AD}"/>
              </a:ext>
            </a:extLst>
          </p:cNvPr>
          <p:cNvGrpSpPr/>
          <p:nvPr/>
        </p:nvGrpSpPr>
        <p:grpSpPr>
          <a:xfrm>
            <a:off x="309567" y="3758004"/>
            <a:ext cx="6167786" cy="3507797"/>
            <a:chOff x="334221" y="3786826"/>
            <a:chExt cx="6167786" cy="3507797"/>
          </a:xfrm>
        </p:grpSpPr>
        <p:grpSp>
          <p:nvGrpSpPr>
            <p:cNvPr id="106" name="Grupo 105">
              <a:extLst>
                <a:ext uri="{FF2B5EF4-FFF2-40B4-BE49-F238E27FC236}">
                  <a16:creationId xmlns:a16="http://schemas.microsoft.com/office/drawing/2014/main" id="{E7BE4ADC-8B53-2748-80E5-BC9B22A899B0}"/>
                </a:ext>
              </a:extLst>
            </p:cNvPr>
            <p:cNvGrpSpPr/>
            <p:nvPr/>
          </p:nvGrpSpPr>
          <p:grpSpPr>
            <a:xfrm>
              <a:off x="334221" y="3786826"/>
              <a:ext cx="6167786" cy="3507797"/>
              <a:chOff x="334221" y="2532152"/>
              <a:chExt cx="6167786" cy="3507797"/>
            </a:xfrm>
          </p:grpSpPr>
          <p:sp>
            <p:nvSpPr>
              <p:cNvPr id="108" name="Rectángulo redondeado 107">
                <a:extLst>
                  <a:ext uri="{FF2B5EF4-FFF2-40B4-BE49-F238E27FC236}">
                    <a16:creationId xmlns:a16="http://schemas.microsoft.com/office/drawing/2014/main" id="{088812B5-88DC-8246-B910-16575D578E5E}"/>
                  </a:ext>
                </a:extLst>
              </p:cNvPr>
              <p:cNvSpPr/>
              <p:nvPr/>
            </p:nvSpPr>
            <p:spPr>
              <a:xfrm>
                <a:off x="1066873" y="2829862"/>
                <a:ext cx="5435134" cy="3210087"/>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109" name="Grupo 108">
                <a:extLst>
                  <a:ext uri="{FF2B5EF4-FFF2-40B4-BE49-F238E27FC236}">
                    <a16:creationId xmlns:a16="http://schemas.microsoft.com/office/drawing/2014/main" id="{FE58E7D0-459D-6D43-8AD1-CA85A00982A8}"/>
                  </a:ext>
                </a:extLst>
              </p:cNvPr>
              <p:cNvGrpSpPr/>
              <p:nvPr/>
            </p:nvGrpSpPr>
            <p:grpSpPr>
              <a:xfrm>
                <a:off x="334221" y="2532152"/>
                <a:ext cx="4580679" cy="468000"/>
                <a:chOff x="549867" y="2556389"/>
                <a:chExt cx="4580679" cy="468000"/>
              </a:xfrm>
            </p:grpSpPr>
            <p:sp>
              <p:nvSpPr>
                <p:cNvPr id="110" name="Rectángulo redondeado 109">
                  <a:extLst>
                    <a:ext uri="{FF2B5EF4-FFF2-40B4-BE49-F238E27FC236}">
                      <a16:creationId xmlns:a16="http://schemas.microsoft.com/office/drawing/2014/main" id="{9735EF19-48A6-8444-8D07-795FABDC627C}"/>
                    </a:ext>
                  </a:extLst>
                </p:cNvPr>
                <p:cNvSpPr/>
                <p:nvPr/>
              </p:nvSpPr>
              <p:spPr>
                <a:xfrm>
                  <a:off x="728004" y="2610389"/>
                  <a:ext cx="4402542"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1350"/>
                </a:p>
              </p:txBody>
            </p:sp>
            <p:sp>
              <p:nvSpPr>
                <p:cNvPr id="111" name="CuadroTexto 110">
                  <a:extLst>
                    <a:ext uri="{FF2B5EF4-FFF2-40B4-BE49-F238E27FC236}">
                      <a16:creationId xmlns:a16="http://schemas.microsoft.com/office/drawing/2014/main" id="{1BD9A828-6702-1148-AF83-63BA4838ED1A}"/>
                    </a:ext>
                  </a:extLst>
                </p:cNvPr>
                <p:cNvSpPr txBox="1"/>
                <p:nvPr/>
              </p:nvSpPr>
              <p:spPr>
                <a:xfrm>
                  <a:off x="1102415" y="2667279"/>
                  <a:ext cx="4028131" cy="246221"/>
                </a:xfrm>
                <a:prstGeom prst="rect">
                  <a:avLst/>
                </a:prstGeom>
                <a:noFill/>
              </p:spPr>
              <p:txBody>
                <a:bodyPr wrap="square" rtlCol="0">
                  <a:spAutoFit/>
                </a:bodyPr>
                <a:lstStyle/>
                <a:p>
                  <a:r>
                    <a:rPr lang="es-ES_tradnl" sz="1000" b="1" spc="50" dirty="0">
                      <a:solidFill>
                        <a:schemeClr val="bg1"/>
                      </a:solidFill>
                      <a:latin typeface="Roboto Slab" pitchFamily="2" charset="0"/>
                      <a:ea typeface="Roboto Slab" pitchFamily="2" charset="0"/>
                    </a:rPr>
                    <a:t>DESCRIPCIÓN DE LA SITUACIÓN PERSONAL Y FAMILIAR</a:t>
                  </a:r>
                </a:p>
              </p:txBody>
            </p:sp>
            <p:pic>
              <p:nvPicPr>
                <p:cNvPr id="112" name="Imagen 111">
                  <a:extLst>
                    <a:ext uri="{FF2B5EF4-FFF2-40B4-BE49-F238E27FC236}">
                      <a16:creationId xmlns:a16="http://schemas.microsoft.com/office/drawing/2014/main" id="{4364DB29-7216-5941-8AC3-E95956C25D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867" y="2556389"/>
                  <a:ext cx="468000" cy="468000"/>
                </a:xfrm>
                <a:prstGeom prst="rect">
                  <a:avLst/>
                </a:prstGeom>
              </p:spPr>
            </p:pic>
          </p:grpSp>
        </p:grpSp>
        <p:sp>
          <p:nvSpPr>
            <p:cNvPr id="107" name="CuadroTexto 106">
              <a:extLst>
                <a:ext uri="{FF2B5EF4-FFF2-40B4-BE49-F238E27FC236}">
                  <a16:creationId xmlns:a16="http://schemas.microsoft.com/office/drawing/2014/main" id="{D8343412-DCC0-024D-9218-15C6E76FD4C1}"/>
                </a:ext>
              </a:extLst>
            </p:cNvPr>
            <p:cNvSpPr txBox="1"/>
            <p:nvPr/>
          </p:nvSpPr>
          <p:spPr>
            <a:xfrm>
              <a:off x="1192191" y="4226335"/>
              <a:ext cx="5146963" cy="2977738"/>
            </a:xfrm>
            <a:prstGeom prst="rect">
              <a:avLst/>
            </a:prstGeom>
            <a:noFill/>
          </p:spPr>
          <p:txBody>
            <a:bodyPr wrap="square" rtlCol="0">
              <a:spAutoFit/>
            </a:bodyPr>
            <a:lstStyle/>
            <a:p>
              <a:pPr algn="just">
                <a:lnSpc>
                  <a:spcPct val="150000"/>
                </a:lnSpc>
              </a:pPr>
              <a:r>
                <a:rPr lang="es-MX" sz="900" dirty="0">
                  <a:solidFill>
                    <a:srgbClr val="106AB0"/>
                  </a:solidFill>
                  <a:latin typeface="Roboto" panose="02000000000000000000" pitchFamily="2" charset="0"/>
                  <a:ea typeface="Roboto" panose="02000000000000000000" pitchFamily="2" charset="0"/>
                </a:rPr>
                <a:t>La Sra. </a:t>
              </a:r>
              <a:r>
                <a:rPr lang="es-MX" sz="900" dirty="0" err="1">
                  <a:solidFill>
                    <a:srgbClr val="106AB0"/>
                  </a:solidFill>
                  <a:latin typeface="Roboto" panose="02000000000000000000" pitchFamily="2" charset="0"/>
                  <a:ea typeface="Roboto" panose="02000000000000000000" pitchFamily="2" charset="0"/>
                </a:rPr>
                <a:t>Yna</a:t>
              </a:r>
              <a:r>
                <a:rPr lang="es-MX" sz="900" dirty="0">
                  <a:solidFill>
                    <a:srgbClr val="106AB0"/>
                  </a:solidFill>
                  <a:latin typeface="Roboto" panose="02000000000000000000" pitchFamily="2" charset="0"/>
                  <a:ea typeface="Roboto" panose="02000000000000000000" pitchFamily="2" charset="0"/>
                </a:rPr>
                <a:t> vive sola desde que enviudó, aunque su hija la visita constantemente, y en ocasiones se queda a alojar para acompañarla más.</a:t>
              </a:r>
            </a:p>
            <a:p>
              <a:pPr algn="just">
                <a:lnSpc>
                  <a:spcPct val="150000"/>
                </a:lnSpc>
              </a:pPr>
              <a:r>
                <a:rPr lang="es-MX" sz="900" dirty="0">
                  <a:solidFill>
                    <a:srgbClr val="106AB0"/>
                  </a:solidFill>
                  <a:latin typeface="Roboto" panose="02000000000000000000" pitchFamily="2" charset="0"/>
                  <a:ea typeface="Roboto" panose="02000000000000000000" pitchFamily="2" charset="0"/>
                </a:rPr>
                <a:t>En 2019 fue diagnosticada de cáncer de mama, por el cual ha tenido un sin fin de tratamientos e intervenciones para erradicarlo, sin embargo, este re apareció durante este año. Producto de esta condición y enfermedad, ha tenido un deterioro físico importante, que le ha impedido desde esa fecha trabajar y realizar sus labores con total normalidad, y además en la actualidad cuenta con una dieta especifica, ya que muchos alimentos no los puede consumir, debiendo adquirir alimentos de costo más elevado, situación que muchas veces no puede hacer por recursos económicos.</a:t>
              </a:r>
            </a:p>
            <a:p>
              <a:pPr algn="just">
                <a:lnSpc>
                  <a:spcPct val="150000"/>
                </a:lnSpc>
              </a:pPr>
              <a:r>
                <a:rPr lang="es-MX" sz="900" dirty="0">
                  <a:solidFill>
                    <a:srgbClr val="106AB0"/>
                  </a:solidFill>
                  <a:latin typeface="Roboto" panose="02000000000000000000" pitchFamily="2" charset="0"/>
                  <a:ea typeface="Roboto" panose="02000000000000000000" pitchFamily="2" charset="0"/>
                </a:rPr>
                <a:t>En la actualidad solo cuenta con la PBSV, con la que cubre gastos básicos, alimentación y pasajes para controles y tratamientos médicos contra el cáncer.</a:t>
              </a:r>
            </a:p>
            <a:p>
              <a:pPr algn="just">
                <a:lnSpc>
                  <a:spcPct val="150000"/>
                </a:lnSpc>
              </a:pPr>
              <a:r>
                <a:rPr lang="es-MX" sz="900" dirty="0">
                  <a:solidFill>
                    <a:srgbClr val="106AB0"/>
                  </a:solidFill>
                  <a:latin typeface="Roboto" panose="02000000000000000000" pitchFamily="2" charset="0"/>
                  <a:ea typeface="Roboto" panose="02000000000000000000" pitchFamily="2" charset="0"/>
                </a:rPr>
                <a:t>Cabe mencionar que su hija, es quien la acompaña cuando debe viajar a Santiago y a La Serena por exámenes, tratamientos y controles médicos, considerando que luego de la sesión de quimioterapia sale en un estado débil de salud.</a:t>
              </a:r>
              <a:endParaRPr lang="es-ES_tradnl" sz="900" dirty="0">
                <a:solidFill>
                  <a:srgbClr val="106AB0"/>
                </a:solidFill>
                <a:latin typeface="Roboto" panose="02000000000000000000" pitchFamily="2" charset="0"/>
                <a:ea typeface="Roboto" panose="02000000000000000000" pitchFamily="2" charset="0"/>
              </a:endParaRPr>
            </a:p>
          </p:txBody>
        </p:sp>
      </p:grpSp>
      <p:grpSp>
        <p:nvGrpSpPr>
          <p:cNvPr id="114" name="Grupo 113">
            <a:extLst>
              <a:ext uri="{FF2B5EF4-FFF2-40B4-BE49-F238E27FC236}">
                <a16:creationId xmlns:a16="http://schemas.microsoft.com/office/drawing/2014/main" id="{93ABE455-1026-D74B-B0DA-54CF98666381}"/>
              </a:ext>
            </a:extLst>
          </p:cNvPr>
          <p:cNvGrpSpPr/>
          <p:nvPr/>
        </p:nvGrpSpPr>
        <p:grpSpPr>
          <a:xfrm>
            <a:off x="298486" y="7339204"/>
            <a:ext cx="6169505" cy="1350369"/>
            <a:chOff x="332502" y="7628855"/>
            <a:chExt cx="6169505" cy="1350369"/>
          </a:xfrm>
        </p:grpSpPr>
        <p:grpSp>
          <p:nvGrpSpPr>
            <p:cNvPr id="115" name="Grupo 114">
              <a:extLst>
                <a:ext uri="{FF2B5EF4-FFF2-40B4-BE49-F238E27FC236}">
                  <a16:creationId xmlns:a16="http://schemas.microsoft.com/office/drawing/2014/main" id="{2FCAB0AA-C613-3342-B684-82D44003CB39}"/>
                </a:ext>
              </a:extLst>
            </p:cNvPr>
            <p:cNvGrpSpPr/>
            <p:nvPr/>
          </p:nvGrpSpPr>
          <p:grpSpPr>
            <a:xfrm>
              <a:off x="332502" y="7628855"/>
              <a:ext cx="6169505" cy="1350369"/>
              <a:chOff x="332502" y="7661675"/>
              <a:chExt cx="6169505" cy="1350369"/>
            </a:xfrm>
          </p:grpSpPr>
          <p:sp>
            <p:nvSpPr>
              <p:cNvPr id="117" name="Rectángulo redondeado 116">
                <a:extLst>
                  <a:ext uri="{FF2B5EF4-FFF2-40B4-BE49-F238E27FC236}">
                    <a16:creationId xmlns:a16="http://schemas.microsoft.com/office/drawing/2014/main" id="{71D3FF59-35C6-484A-BE6F-53DBFACA6679}"/>
                  </a:ext>
                </a:extLst>
              </p:cNvPr>
              <p:cNvSpPr/>
              <p:nvPr/>
            </p:nvSpPr>
            <p:spPr>
              <a:xfrm>
                <a:off x="1066873" y="7951009"/>
                <a:ext cx="5435134" cy="1061035"/>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nvGrpSpPr>
              <p:cNvPr id="118" name="Grupo 117">
                <a:extLst>
                  <a:ext uri="{FF2B5EF4-FFF2-40B4-BE49-F238E27FC236}">
                    <a16:creationId xmlns:a16="http://schemas.microsoft.com/office/drawing/2014/main" id="{A5A745D7-03FF-4041-B6DE-B9EC6204A325}"/>
                  </a:ext>
                </a:extLst>
              </p:cNvPr>
              <p:cNvGrpSpPr/>
              <p:nvPr/>
            </p:nvGrpSpPr>
            <p:grpSpPr>
              <a:xfrm>
                <a:off x="332502" y="7661675"/>
                <a:ext cx="4582398" cy="468000"/>
                <a:chOff x="548148" y="6124393"/>
                <a:chExt cx="4582398" cy="468000"/>
              </a:xfrm>
            </p:grpSpPr>
            <p:sp>
              <p:nvSpPr>
                <p:cNvPr id="119" name="Rectángulo redondeado 118">
                  <a:extLst>
                    <a:ext uri="{FF2B5EF4-FFF2-40B4-BE49-F238E27FC236}">
                      <a16:creationId xmlns:a16="http://schemas.microsoft.com/office/drawing/2014/main" id="{C4041786-4813-8F45-A8EB-702DCA75BB80}"/>
                    </a:ext>
                  </a:extLst>
                </p:cNvPr>
                <p:cNvSpPr/>
                <p:nvPr/>
              </p:nvSpPr>
              <p:spPr>
                <a:xfrm>
                  <a:off x="728004" y="6178393"/>
                  <a:ext cx="4402542"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0" name="CuadroTexto 119">
                  <a:extLst>
                    <a:ext uri="{FF2B5EF4-FFF2-40B4-BE49-F238E27FC236}">
                      <a16:creationId xmlns:a16="http://schemas.microsoft.com/office/drawing/2014/main" id="{A0E9407F-AE32-3548-8AF2-425E406C35A8}"/>
                    </a:ext>
                  </a:extLst>
                </p:cNvPr>
                <p:cNvSpPr txBox="1"/>
                <p:nvPr/>
              </p:nvSpPr>
              <p:spPr>
                <a:xfrm>
                  <a:off x="1102415" y="6235283"/>
                  <a:ext cx="4017446"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MOTIVO POR EL CUAL CONCURRE A LA MUNICIPALIDAD</a:t>
                  </a:r>
                </a:p>
              </p:txBody>
            </p:sp>
            <p:pic>
              <p:nvPicPr>
                <p:cNvPr id="121" name="Imagen 120">
                  <a:extLst>
                    <a:ext uri="{FF2B5EF4-FFF2-40B4-BE49-F238E27FC236}">
                      <a16:creationId xmlns:a16="http://schemas.microsoft.com/office/drawing/2014/main" id="{4553D25D-3855-044D-A993-5BBB1B07285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148" y="6124393"/>
                  <a:ext cx="468000" cy="468000"/>
                </a:xfrm>
                <a:prstGeom prst="rect">
                  <a:avLst/>
                </a:prstGeom>
              </p:spPr>
            </p:pic>
          </p:grpSp>
        </p:grpSp>
        <p:sp>
          <p:nvSpPr>
            <p:cNvPr id="116" name="CuadroTexto 115">
              <a:extLst>
                <a:ext uri="{FF2B5EF4-FFF2-40B4-BE49-F238E27FC236}">
                  <a16:creationId xmlns:a16="http://schemas.microsoft.com/office/drawing/2014/main" id="{2657AE7F-DFE3-0849-A456-EF8B2A6D1EC5}"/>
                </a:ext>
              </a:extLst>
            </p:cNvPr>
            <p:cNvSpPr txBox="1"/>
            <p:nvPr/>
          </p:nvSpPr>
          <p:spPr>
            <a:xfrm>
              <a:off x="1192191" y="8072861"/>
              <a:ext cx="5146963" cy="900246"/>
            </a:xfrm>
            <a:prstGeom prst="rect">
              <a:avLst/>
            </a:prstGeom>
            <a:noFill/>
          </p:spPr>
          <p:txBody>
            <a:bodyPr wrap="square" rtlCol="0">
              <a:spAutoFit/>
            </a:bodyPr>
            <a:lstStyle/>
            <a:p>
              <a:pPr algn="just">
                <a:lnSpc>
                  <a:spcPct val="150000"/>
                </a:lnSpc>
              </a:pPr>
              <a:r>
                <a:rPr lang="es-MX" sz="900" dirty="0">
                  <a:solidFill>
                    <a:schemeClr val="accent2">
                      <a:lumMod val="75000"/>
                    </a:schemeClr>
                  </a:solidFill>
                  <a:latin typeface="Roboto" panose="02000000000000000000" pitchFamily="2" charset="0"/>
                  <a:ea typeface="Roboto" panose="02000000000000000000" pitchFamily="2" charset="0"/>
                </a:rPr>
                <a:t>Acude a solicitar ayuda social, esta no es definida por ella, ya que indica que se conforma con lo que puedan ayudar.</a:t>
              </a:r>
            </a:p>
            <a:p>
              <a:pPr algn="just">
                <a:lnSpc>
                  <a:spcPct val="150000"/>
                </a:lnSpc>
              </a:pPr>
              <a:r>
                <a:rPr lang="es-MX" sz="900" dirty="0">
                  <a:solidFill>
                    <a:schemeClr val="accent2">
                      <a:lumMod val="75000"/>
                    </a:schemeClr>
                  </a:solidFill>
                  <a:latin typeface="Roboto" panose="02000000000000000000" pitchFamily="2" charset="0"/>
                  <a:ea typeface="Roboto" panose="02000000000000000000" pitchFamily="2" charset="0"/>
                </a:rPr>
                <a:t>Indica que tiene complicaciones para adquirir su alimentación, para cubrir traslados hacia La Serena y Santiago, y pago de algunas cuentas, ya que con su pensión no le alcanza.</a:t>
              </a:r>
              <a:endParaRPr lang="es-ES_tradnl" sz="900" dirty="0">
                <a:solidFill>
                  <a:schemeClr val="accent2">
                    <a:lumMod val="75000"/>
                  </a:schemeClr>
                </a:solidFill>
                <a:latin typeface="Roboto" panose="02000000000000000000" pitchFamily="2" charset="0"/>
                <a:ea typeface="Roboto" panose="02000000000000000000" pitchFamily="2" charset="0"/>
              </a:endParaRPr>
            </a:p>
          </p:txBody>
        </p:sp>
      </p:grpSp>
      <p:grpSp>
        <p:nvGrpSpPr>
          <p:cNvPr id="122" name="Grupo 121">
            <a:extLst>
              <a:ext uri="{FF2B5EF4-FFF2-40B4-BE49-F238E27FC236}">
                <a16:creationId xmlns:a16="http://schemas.microsoft.com/office/drawing/2014/main" id="{5C8E89DA-98D4-8B44-9EF2-A4C842243535}"/>
              </a:ext>
            </a:extLst>
          </p:cNvPr>
          <p:cNvGrpSpPr/>
          <p:nvPr/>
        </p:nvGrpSpPr>
        <p:grpSpPr>
          <a:xfrm>
            <a:off x="332502" y="2422207"/>
            <a:ext cx="6199380" cy="1186698"/>
            <a:chOff x="332502" y="2498407"/>
            <a:chExt cx="6199380" cy="1186698"/>
          </a:xfrm>
        </p:grpSpPr>
        <p:grpSp>
          <p:nvGrpSpPr>
            <p:cNvPr id="123" name="Grupo 122">
              <a:extLst>
                <a:ext uri="{FF2B5EF4-FFF2-40B4-BE49-F238E27FC236}">
                  <a16:creationId xmlns:a16="http://schemas.microsoft.com/office/drawing/2014/main" id="{652521F2-7894-D449-B279-A9D4613E5ECB}"/>
                </a:ext>
              </a:extLst>
            </p:cNvPr>
            <p:cNvGrpSpPr/>
            <p:nvPr/>
          </p:nvGrpSpPr>
          <p:grpSpPr>
            <a:xfrm>
              <a:off x="332502" y="2498407"/>
              <a:ext cx="4582397" cy="468000"/>
              <a:chOff x="548148" y="4220772"/>
              <a:chExt cx="4582397" cy="468000"/>
            </a:xfrm>
          </p:grpSpPr>
          <p:sp>
            <p:nvSpPr>
              <p:cNvPr id="143" name="Rectángulo redondeado 142">
                <a:extLst>
                  <a:ext uri="{FF2B5EF4-FFF2-40B4-BE49-F238E27FC236}">
                    <a16:creationId xmlns:a16="http://schemas.microsoft.com/office/drawing/2014/main" id="{6594AC2D-8F60-E04A-806B-6CABBEABD0C6}"/>
                  </a:ext>
                </a:extLst>
              </p:cNvPr>
              <p:cNvSpPr/>
              <p:nvPr/>
            </p:nvSpPr>
            <p:spPr>
              <a:xfrm>
                <a:off x="728004" y="4274772"/>
                <a:ext cx="4402541"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4" name="CuadroTexto 143">
                <a:extLst>
                  <a:ext uri="{FF2B5EF4-FFF2-40B4-BE49-F238E27FC236}">
                    <a16:creationId xmlns:a16="http://schemas.microsoft.com/office/drawing/2014/main" id="{13491BEA-FA24-4045-8455-BBF006E32214}"/>
                  </a:ext>
                </a:extLst>
              </p:cNvPr>
              <p:cNvSpPr txBox="1"/>
              <p:nvPr/>
            </p:nvSpPr>
            <p:spPr>
              <a:xfrm>
                <a:off x="1102415" y="4331662"/>
                <a:ext cx="2821606"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CARACTERÍSTICAS DE PERSONALIDAD</a:t>
                </a:r>
              </a:p>
            </p:txBody>
          </p:sp>
          <p:pic>
            <p:nvPicPr>
              <p:cNvPr id="145" name="Imagen 144">
                <a:extLst>
                  <a:ext uri="{FF2B5EF4-FFF2-40B4-BE49-F238E27FC236}">
                    <a16:creationId xmlns:a16="http://schemas.microsoft.com/office/drawing/2014/main" id="{872243D0-D8BC-C54F-94B4-0C534EFD30B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8148" y="4220772"/>
                <a:ext cx="468000" cy="468000"/>
              </a:xfrm>
              <a:prstGeom prst="rect">
                <a:avLst/>
              </a:prstGeom>
            </p:spPr>
          </p:pic>
        </p:grpSp>
        <p:grpSp>
          <p:nvGrpSpPr>
            <p:cNvPr id="124" name="Grupo 123">
              <a:extLst>
                <a:ext uri="{FF2B5EF4-FFF2-40B4-BE49-F238E27FC236}">
                  <a16:creationId xmlns:a16="http://schemas.microsoft.com/office/drawing/2014/main" id="{9DB4310F-0303-5D4E-A5B2-9B3A10E2256D}"/>
                </a:ext>
              </a:extLst>
            </p:cNvPr>
            <p:cNvGrpSpPr/>
            <p:nvPr/>
          </p:nvGrpSpPr>
          <p:grpSpPr>
            <a:xfrm>
              <a:off x="1066872" y="2954855"/>
              <a:ext cx="5465010" cy="730250"/>
              <a:chOff x="1066872" y="3066826"/>
              <a:chExt cx="5465010" cy="730250"/>
            </a:xfrm>
          </p:grpSpPr>
          <p:grpSp>
            <p:nvGrpSpPr>
              <p:cNvPr id="125" name="Grupo 124">
                <a:extLst>
                  <a:ext uri="{FF2B5EF4-FFF2-40B4-BE49-F238E27FC236}">
                    <a16:creationId xmlns:a16="http://schemas.microsoft.com/office/drawing/2014/main" id="{56B63780-99B1-A34B-9375-529604675537}"/>
                  </a:ext>
                </a:extLst>
              </p:cNvPr>
              <p:cNvGrpSpPr/>
              <p:nvPr/>
            </p:nvGrpSpPr>
            <p:grpSpPr>
              <a:xfrm>
                <a:off x="1066872" y="3066826"/>
                <a:ext cx="1715929" cy="338365"/>
                <a:chOff x="1066872" y="3066826"/>
                <a:chExt cx="1715929" cy="338365"/>
              </a:xfrm>
            </p:grpSpPr>
            <p:sp>
              <p:nvSpPr>
                <p:cNvPr id="141" name="Rectángulo redondeado 140">
                  <a:extLst>
                    <a:ext uri="{FF2B5EF4-FFF2-40B4-BE49-F238E27FC236}">
                      <a16:creationId xmlns:a16="http://schemas.microsoft.com/office/drawing/2014/main" id="{A019EE53-33CB-6248-9930-13DD4F1E1570}"/>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2" name="CuadroTexto 141">
                  <a:extLst>
                    <a:ext uri="{FF2B5EF4-FFF2-40B4-BE49-F238E27FC236}">
                      <a16:creationId xmlns:a16="http://schemas.microsoft.com/office/drawing/2014/main" id="{0B96A96C-34D4-A346-9D8C-7373D6001CF7}"/>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Responsable</a:t>
                  </a:r>
                </a:p>
              </p:txBody>
            </p:sp>
          </p:grpSp>
          <p:grpSp>
            <p:nvGrpSpPr>
              <p:cNvPr id="126" name="Grupo 125">
                <a:extLst>
                  <a:ext uri="{FF2B5EF4-FFF2-40B4-BE49-F238E27FC236}">
                    <a16:creationId xmlns:a16="http://schemas.microsoft.com/office/drawing/2014/main" id="{B7737FC9-95C8-A14B-A873-D5E38A5E5726}"/>
                  </a:ext>
                </a:extLst>
              </p:cNvPr>
              <p:cNvGrpSpPr/>
              <p:nvPr/>
            </p:nvGrpSpPr>
            <p:grpSpPr>
              <a:xfrm>
                <a:off x="2926005" y="3066826"/>
                <a:ext cx="1715929" cy="338365"/>
                <a:chOff x="1066872" y="3066826"/>
                <a:chExt cx="1715929" cy="338365"/>
              </a:xfrm>
            </p:grpSpPr>
            <p:sp>
              <p:nvSpPr>
                <p:cNvPr id="139" name="Rectángulo redondeado 138">
                  <a:extLst>
                    <a:ext uri="{FF2B5EF4-FFF2-40B4-BE49-F238E27FC236}">
                      <a16:creationId xmlns:a16="http://schemas.microsoft.com/office/drawing/2014/main" id="{B3747721-8E31-794C-A06A-1E9946E2F147}"/>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40" name="CuadroTexto 139">
                  <a:extLst>
                    <a:ext uri="{FF2B5EF4-FFF2-40B4-BE49-F238E27FC236}">
                      <a16:creationId xmlns:a16="http://schemas.microsoft.com/office/drawing/2014/main" id="{9FC65E22-1017-C041-AB3A-371866426313}"/>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Alegre</a:t>
                  </a:r>
                </a:p>
              </p:txBody>
            </p:sp>
          </p:grpSp>
          <p:grpSp>
            <p:nvGrpSpPr>
              <p:cNvPr id="127" name="Grupo 126">
                <a:extLst>
                  <a:ext uri="{FF2B5EF4-FFF2-40B4-BE49-F238E27FC236}">
                    <a16:creationId xmlns:a16="http://schemas.microsoft.com/office/drawing/2014/main" id="{BBE4B105-CEBB-EC47-97B9-25775ADF2DE1}"/>
                  </a:ext>
                </a:extLst>
              </p:cNvPr>
              <p:cNvGrpSpPr/>
              <p:nvPr/>
            </p:nvGrpSpPr>
            <p:grpSpPr>
              <a:xfrm>
                <a:off x="4815953" y="3260810"/>
                <a:ext cx="1715929" cy="338365"/>
                <a:chOff x="1097688" y="3260810"/>
                <a:chExt cx="1715929" cy="338365"/>
              </a:xfrm>
            </p:grpSpPr>
            <p:sp>
              <p:nvSpPr>
                <p:cNvPr id="137" name="Rectángulo redondeado 136">
                  <a:extLst>
                    <a:ext uri="{FF2B5EF4-FFF2-40B4-BE49-F238E27FC236}">
                      <a16:creationId xmlns:a16="http://schemas.microsoft.com/office/drawing/2014/main" id="{02429477-F2E2-1246-80E2-5B4EE4075C7E}"/>
                    </a:ext>
                  </a:extLst>
                </p:cNvPr>
                <p:cNvSpPr/>
                <p:nvPr/>
              </p:nvSpPr>
              <p:spPr>
                <a:xfrm>
                  <a:off x="1097688" y="3260810"/>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sp>
              <p:nvSpPr>
                <p:cNvPr id="138" name="CuadroTexto 137">
                  <a:extLst>
                    <a:ext uri="{FF2B5EF4-FFF2-40B4-BE49-F238E27FC236}">
                      <a16:creationId xmlns:a16="http://schemas.microsoft.com/office/drawing/2014/main" id="{97D5BDF6-525D-4249-B265-BC5BE2C12A91}"/>
                    </a:ext>
                  </a:extLst>
                </p:cNvPr>
                <p:cNvSpPr txBox="1"/>
                <p:nvPr/>
              </p:nvSpPr>
              <p:spPr>
                <a:xfrm>
                  <a:off x="1467530" y="3310134"/>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Amable</a:t>
                  </a:r>
                </a:p>
              </p:txBody>
            </p:sp>
          </p:grpSp>
          <p:grpSp>
            <p:nvGrpSpPr>
              <p:cNvPr id="128" name="Grupo 127">
                <a:extLst>
                  <a:ext uri="{FF2B5EF4-FFF2-40B4-BE49-F238E27FC236}">
                    <a16:creationId xmlns:a16="http://schemas.microsoft.com/office/drawing/2014/main" id="{4BA3C5A7-1CB2-3749-B282-BC4009DC1C14}"/>
                  </a:ext>
                </a:extLst>
              </p:cNvPr>
              <p:cNvGrpSpPr/>
              <p:nvPr/>
            </p:nvGrpSpPr>
            <p:grpSpPr>
              <a:xfrm>
                <a:off x="1066872" y="3458711"/>
                <a:ext cx="1715929" cy="338365"/>
                <a:chOff x="1066872" y="3066826"/>
                <a:chExt cx="1715929" cy="338365"/>
              </a:xfrm>
            </p:grpSpPr>
            <p:sp>
              <p:nvSpPr>
                <p:cNvPr id="135" name="Rectángulo redondeado 134">
                  <a:extLst>
                    <a:ext uri="{FF2B5EF4-FFF2-40B4-BE49-F238E27FC236}">
                      <a16:creationId xmlns:a16="http://schemas.microsoft.com/office/drawing/2014/main" id="{7814580F-659E-CA4A-8889-31EB6F5701ED}"/>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6" name="CuadroTexto 135">
                  <a:extLst>
                    <a:ext uri="{FF2B5EF4-FFF2-40B4-BE49-F238E27FC236}">
                      <a16:creationId xmlns:a16="http://schemas.microsoft.com/office/drawing/2014/main" id="{5179A950-B8D2-2740-B3B5-BC1A6BAF77DE}"/>
                    </a:ext>
                  </a:extLst>
                </p:cNvPr>
                <p:cNvSpPr txBox="1"/>
                <p:nvPr/>
              </p:nvSpPr>
              <p:spPr>
                <a:xfrm>
                  <a:off x="1259326" y="3138136"/>
                  <a:ext cx="1330678"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Resignada</a:t>
                  </a:r>
                </a:p>
              </p:txBody>
            </p:sp>
          </p:grpSp>
          <p:grpSp>
            <p:nvGrpSpPr>
              <p:cNvPr id="129" name="Grupo 128">
                <a:extLst>
                  <a:ext uri="{FF2B5EF4-FFF2-40B4-BE49-F238E27FC236}">
                    <a16:creationId xmlns:a16="http://schemas.microsoft.com/office/drawing/2014/main" id="{094C6721-44BA-464E-A392-68C1FACD8C64}"/>
                  </a:ext>
                </a:extLst>
              </p:cNvPr>
              <p:cNvGrpSpPr/>
              <p:nvPr/>
            </p:nvGrpSpPr>
            <p:grpSpPr>
              <a:xfrm>
                <a:off x="2926005" y="3458711"/>
                <a:ext cx="1715929" cy="338365"/>
                <a:chOff x="1066872" y="3066826"/>
                <a:chExt cx="1715929" cy="338365"/>
              </a:xfrm>
            </p:grpSpPr>
            <p:sp>
              <p:nvSpPr>
                <p:cNvPr id="133" name="Rectángulo redondeado 132">
                  <a:extLst>
                    <a:ext uri="{FF2B5EF4-FFF2-40B4-BE49-F238E27FC236}">
                      <a16:creationId xmlns:a16="http://schemas.microsoft.com/office/drawing/2014/main" id="{224729CC-4AD2-EA46-963C-6E5A82D26658}"/>
                    </a:ext>
                  </a:extLst>
                </p:cNvPr>
                <p:cNvSpPr/>
                <p:nvPr/>
              </p:nvSpPr>
              <p:spPr>
                <a:xfrm>
                  <a:off x="1066872" y="3066826"/>
                  <a:ext cx="1715929" cy="338365"/>
                </a:xfrm>
                <a:prstGeom prst="roundRect">
                  <a:avLst>
                    <a:gd name="adj" fmla="val 10408"/>
                  </a:avLst>
                </a:prstGeom>
                <a:solidFill>
                  <a:srgbClr val="F0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4" name="CuadroTexto 133">
                  <a:extLst>
                    <a:ext uri="{FF2B5EF4-FFF2-40B4-BE49-F238E27FC236}">
                      <a16:creationId xmlns:a16="http://schemas.microsoft.com/office/drawing/2014/main" id="{FAD6B701-6AD1-4C4B-BDE4-37F904AF87F8}"/>
                    </a:ext>
                  </a:extLst>
                </p:cNvPr>
                <p:cNvSpPr txBox="1"/>
                <p:nvPr/>
              </p:nvSpPr>
              <p:spPr>
                <a:xfrm>
                  <a:off x="1436715" y="3120963"/>
                  <a:ext cx="976243" cy="230832"/>
                </a:xfrm>
                <a:prstGeom prst="rect">
                  <a:avLst/>
                </a:prstGeom>
                <a:noFill/>
              </p:spPr>
              <p:txBody>
                <a:bodyPr wrap="square" rtlCol="0">
                  <a:spAutoFit/>
                </a:bodyPr>
                <a:lstStyle/>
                <a:p>
                  <a:pPr algn="ctr"/>
                  <a:r>
                    <a:rPr lang="es-ES_tradnl" sz="900" dirty="0">
                      <a:solidFill>
                        <a:srgbClr val="106AB0"/>
                      </a:solidFill>
                      <a:latin typeface="Roboto" panose="02000000000000000000" pitchFamily="2" charset="0"/>
                      <a:ea typeface="Roboto" panose="02000000000000000000" pitchFamily="2" charset="0"/>
                    </a:rPr>
                    <a:t>Resiliente</a:t>
                  </a:r>
                </a:p>
              </p:txBody>
            </p:sp>
          </p:grpSp>
        </p:grpSp>
      </p:grpSp>
      <p:sp>
        <p:nvSpPr>
          <p:cNvPr id="160" name="CuadroTexto 159">
            <a:extLst>
              <a:ext uri="{FF2B5EF4-FFF2-40B4-BE49-F238E27FC236}">
                <a16:creationId xmlns:a16="http://schemas.microsoft.com/office/drawing/2014/main" id="{7083E3CB-4923-7142-9A12-749040B769F5}"/>
              </a:ext>
            </a:extLst>
          </p:cNvPr>
          <p:cNvSpPr txBox="1"/>
          <p:nvPr/>
        </p:nvSpPr>
        <p:spPr>
          <a:xfrm>
            <a:off x="2026221" y="472634"/>
            <a:ext cx="2994772" cy="300082"/>
          </a:xfrm>
          <a:prstGeom prst="rect">
            <a:avLst/>
          </a:prstGeom>
          <a:noFill/>
        </p:spPr>
        <p:txBody>
          <a:bodyPr wrap="square" rtlCol="0">
            <a:spAutoFit/>
          </a:bodyPr>
          <a:lstStyle/>
          <a:p>
            <a:r>
              <a:rPr lang="es-ES_tradnl" sz="1350" b="1" spc="30" dirty="0" err="1">
                <a:solidFill>
                  <a:srgbClr val="05314C"/>
                </a:solidFill>
                <a:latin typeface="Roboto Slab" pitchFamily="2" charset="0"/>
                <a:ea typeface="Roboto Slab" pitchFamily="2" charset="0"/>
              </a:rPr>
              <a:t>Yna</a:t>
            </a:r>
            <a:endParaRPr lang="es-ES_tradnl" sz="1350" b="1" spc="30" dirty="0">
              <a:solidFill>
                <a:srgbClr val="05314C"/>
              </a:solidFill>
              <a:latin typeface="Roboto Slab" pitchFamily="2" charset="0"/>
              <a:ea typeface="Roboto Slab" pitchFamily="2" charset="0"/>
            </a:endParaRPr>
          </a:p>
        </p:txBody>
      </p:sp>
      <p:pic>
        <p:nvPicPr>
          <p:cNvPr id="2" name="Imagen 1">
            <a:extLst>
              <a:ext uri="{FF2B5EF4-FFF2-40B4-BE49-F238E27FC236}">
                <a16:creationId xmlns:a16="http://schemas.microsoft.com/office/drawing/2014/main" id="{65D72DDF-9AF9-3B94-6DBD-2BB1ACB0871D}"/>
              </a:ext>
            </a:extLst>
          </p:cNvPr>
          <p:cNvPicPr>
            <a:picLocks noChangeAspect="1"/>
          </p:cNvPicPr>
          <p:nvPr/>
        </p:nvPicPr>
        <p:blipFill>
          <a:blip r:embed="rId6"/>
          <a:srcRect l="13876" r="13876"/>
          <a:stretch/>
        </p:blipFill>
        <p:spPr>
          <a:xfrm>
            <a:off x="334221" y="358976"/>
            <a:ext cx="1658723" cy="1792117"/>
          </a:xfrm>
          <a:prstGeom prst="roundRect">
            <a:avLst>
              <a:gd name="adj" fmla="val 8594"/>
            </a:avLst>
          </a:prstGeom>
          <a:solidFill>
            <a:srgbClr val="FFFFFF">
              <a:shade val="85000"/>
            </a:srgbClr>
          </a:solidFill>
          <a:ln>
            <a:noFill/>
          </a:ln>
          <a:effectLst>
            <a:reflection blurRad="12700" endPos="0" dist="5000" dir="5400000" sy="-100000" algn="bl" rotWithShape="0"/>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2727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03A903F-B7E9-644F-8849-72ACBE43EA25}"/>
              </a:ext>
            </a:extLst>
          </p:cNvPr>
          <p:cNvSpPr>
            <a:spLocks noGrp="1"/>
          </p:cNvSpPr>
          <p:nvPr>
            <p:ph type="sldNum" sz="quarter" idx="12"/>
          </p:nvPr>
        </p:nvSpPr>
        <p:spPr>
          <a:xfrm>
            <a:off x="6297459" y="8867663"/>
            <a:ext cx="363779" cy="220457"/>
          </a:xfrm>
        </p:spPr>
        <p:txBody>
          <a:bodyPr/>
          <a:lstStyle/>
          <a:p>
            <a:fld id="{61FB6A27-B136-4748-99EA-156838CC75C8}" type="slidenum">
              <a:rPr lang="es-CO" sz="800" smtClean="0">
                <a:solidFill>
                  <a:srgbClr val="106AB0"/>
                </a:solidFill>
                <a:latin typeface="Roboto Slab" pitchFamily="2" charset="0"/>
                <a:ea typeface="Roboto Slab" pitchFamily="2" charset="0"/>
              </a:rPr>
              <a:pPr/>
              <a:t>4</a:t>
            </a:fld>
            <a:endParaRPr lang="es-CO" sz="800">
              <a:solidFill>
                <a:srgbClr val="106AB0"/>
              </a:solidFill>
              <a:latin typeface="Roboto Slab" pitchFamily="2" charset="0"/>
              <a:ea typeface="Roboto Slab" pitchFamily="2" charset="0"/>
            </a:endParaRPr>
          </a:p>
        </p:txBody>
      </p:sp>
      <p:sp>
        <p:nvSpPr>
          <p:cNvPr id="83" name="Rectángulo redondeado 82">
            <a:extLst>
              <a:ext uri="{FF2B5EF4-FFF2-40B4-BE49-F238E27FC236}">
                <a16:creationId xmlns:a16="http://schemas.microsoft.com/office/drawing/2014/main" id="{B13F840C-4FF4-C548-ACC3-97984DA3390A}"/>
              </a:ext>
            </a:extLst>
          </p:cNvPr>
          <p:cNvSpPr/>
          <p:nvPr/>
        </p:nvSpPr>
        <p:spPr>
          <a:xfrm>
            <a:off x="978640" y="1544175"/>
            <a:ext cx="5582499" cy="7272800"/>
          </a:xfrm>
          <a:prstGeom prst="roundRect">
            <a:avLst>
              <a:gd name="adj" fmla="val 1528"/>
            </a:avLst>
          </a:prstGeom>
          <a:solidFill>
            <a:schemeClr val="bg1"/>
          </a:solidFill>
          <a:ln w="6350">
            <a:solidFill>
              <a:srgbClr val="106A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CuadroTexto 83">
            <a:extLst>
              <a:ext uri="{FF2B5EF4-FFF2-40B4-BE49-F238E27FC236}">
                <a16:creationId xmlns:a16="http://schemas.microsoft.com/office/drawing/2014/main" id="{A156C14F-062B-D440-976A-1C6682070C5C}"/>
              </a:ext>
            </a:extLst>
          </p:cNvPr>
          <p:cNvSpPr txBox="1"/>
          <p:nvPr/>
        </p:nvSpPr>
        <p:spPr>
          <a:xfrm>
            <a:off x="800186" y="803084"/>
            <a:ext cx="3451734" cy="407804"/>
          </a:xfrm>
          <a:prstGeom prst="rect">
            <a:avLst/>
          </a:prstGeom>
          <a:noFill/>
        </p:spPr>
        <p:txBody>
          <a:bodyPr wrap="square" rtlCol="0">
            <a:spAutoFit/>
          </a:bodyPr>
          <a:lstStyle/>
          <a:p>
            <a:pPr>
              <a:spcBef>
                <a:spcPts val="300"/>
              </a:spcBef>
            </a:pPr>
            <a:r>
              <a:rPr lang="es-CL" sz="900" i="1" dirty="0">
                <a:solidFill>
                  <a:srgbClr val="106AB0"/>
                </a:solidFill>
                <a:latin typeface="Roboto Slab" pitchFamily="2" charset="0"/>
                <a:ea typeface="Roboto Slab" pitchFamily="2" charset="0"/>
              </a:rPr>
              <a:t>"</a:t>
            </a:r>
            <a:r>
              <a:rPr lang="es-MX" sz="900" i="1" dirty="0">
                <a:solidFill>
                  <a:srgbClr val="106AB0"/>
                </a:solidFill>
                <a:latin typeface="Roboto Slab" pitchFamily="2" charset="0"/>
                <a:ea typeface="Roboto Slab" pitchFamily="2" charset="0"/>
              </a:rPr>
              <a:t>Necesito que me apoyen en lo que se pueda"</a:t>
            </a:r>
            <a:endParaRPr lang="es-ES_tradnl" sz="900" i="1" dirty="0">
              <a:solidFill>
                <a:srgbClr val="106AB0"/>
              </a:solidFill>
              <a:latin typeface="Roboto Slab" pitchFamily="2" charset="0"/>
              <a:ea typeface="Roboto Slab" pitchFamily="2" charset="0"/>
            </a:endParaRPr>
          </a:p>
          <a:p>
            <a:pPr>
              <a:spcBef>
                <a:spcPts val="300"/>
              </a:spcBef>
            </a:pPr>
            <a:endParaRPr lang="es-ES_tradnl" sz="900" i="1" dirty="0">
              <a:solidFill>
                <a:srgbClr val="106AB0"/>
              </a:solidFill>
              <a:latin typeface="Roboto Slab" pitchFamily="2" charset="0"/>
              <a:ea typeface="Roboto Slab" pitchFamily="2" charset="0"/>
            </a:endParaRPr>
          </a:p>
        </p:txBody>
      </p:sp>
      <p:pic>
        <p:nvPicPr>
          <p:cNvPr id="85" name="Imagen 84">
            <a:extLst>
              <a:ext uri="{FF2B5EF4-FFF2-40B4-BE49-F238E27FC236}">
                <a16:creationId xmlns:a16="http://schemas.microsoft.com/office/drawing/2014/main" id="{63D41FB6-0DDA-624B-AA81-9F49AE3355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20350" y="257591"/>
            <a:ext cx="1340788" cy="994147"/>
          </a:xfrm>
          <a:prstGeom prst="rect">
            <a:avLst/>
          </a:prstGeom>
        </p:spPr>
      </p:pic>
      <p:grpSp>
        <p:nvGrpSpPr>
          <p:cNvPr id="114" name="Grupo 113">
            <a:extLst>
              <a:ext uri="{FF2B5EF4-FFF2-40B4-BE49-F238E27FC236}">
                <a16:creationId xmlns:a16="http://schemas.microsoft.com/office/drawing/2014/main" id="{93ABE455-1026-D74B-B0DA-54CF98666381}"/>
              </a:ext>
            </a:extLst>
          </p:cNvPr>
          <p:cNvGrpSpPr/>
          <p:nvPr/>
        </p:nvGrpSpPr>
        <p:grpSpPr>
          <a:xfrm>
            <a:off x="336621" y="1879310"/>
            <a:ext cx="6169505" cy="2279498"/>
            <a:chOff x="332502" y="7628855"/>
            <a:chExt cx="6169505" cy="2279498"/>
          </a:xfrm>
        </p:grpSpPr>
        <p:grpSp>
          <p:nvGrpSpPr>
            <p:cNvPr id="115" name="Grupo 114">
              <a:extLst>
                <a:ext uri="{FF2B5EF4-FFF2-40B4-BE49-F238E27FC236}">
                  <a16:creationId xmlns:a16="http://schemas.microsoft.com/office/drawing/2014/main" id="{2FCAB0AA-C613-3342-B684-82D44003CB39}"/>
                </a:ext>
              </a:extLst>
            </p:cNvPr>
            <p:cNvGrpSpPr/>
            <p:nvPr/>
          </p:nvGrpSpPr>
          <p:grpSpPr>
            <a:xfrm>
              <a:off x="332502" y="7628855"/>
              <a:ext cx="6169505" cy="2279498"/>
              <a:chOff x="332502" y="7661675"/>
              <a:chExt cx="6169505" cy="2279498"/>
            </a:xfrm>
          </p:grpSpPr>
          <p:sp>
            <p:nvSpPr>
              <p:cNvPr id="117" name="Rectángulo redondeado 116">
                <a:extLst>
                  <a:ext uri="{FF2B5EF4-FFF2-40B4-BE49-F238E27FC236}">
                    <a16:creationId xmlns:a16="http://schemas.microsoft.com/office/drawing/2014/main" id="{71D3FF59-35C6-484A-BE6F-53DBFACA6679}"/>
                  </a:ext>
                </a:extLst>
              </p:cNvPr>
              <p:cNvSpPr/>
              <p:nvPr/>
            </p:nvSpPr>
            <p:spPr>
              <a:xfrm>
                <a:off x="1066873" y="7951009"/>
                <a:ext cx="5435134" cy="1990164"/>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118" name="Grupo 117">
                <a:extLst>
                  <a:ext uri="{FF2B5EF4-FFF2-40B4-BE49-F238E27FC236}">
                    <a16:creationId xmlns:a16="http://schemas.microsoft.com/office/drawing/2014/main" id="{A5A745D7-03FF-4041-B6DE-B9EC6204A325}"/>
                  </a:ext>
                </a:extLst>
              </p:cNvPr>
              <p:cNvGrpSpPr/>
              <p:nvPr/>
            </p:nvGrpSpPr>
            <p:grpSpPr>
              <a:xfrm>
                <a:off x="332502" y="7661675"/>
                <a:ext cx="4582398" cy="468000"/>
                <a:chOff x="548148" y="6124393"/>
                <a:chExt cx="4582398" cy="468000"/>
              </a:xfrm>
            </p:grpSpPr>
            <p:sp>
              <p:nvSpPr>
                <p:cNvPr id="119" name="Rectángulo redondeado 118">
                  <a:extLst>
                    <a:ext uri="{FF2B5EF4-FFF2-40B4-BE49-F238E27FC236}">
                      <a16:creationId xmlns:a16="http://schemas.microsoft.com/office/drawing/2014/main" id="{C4041786-4813-8F45-A8EB-702DCA75BB80}"/>
                    </a:ext>
                  </a:extLst>
                </p:cNvPr>
                <p:cNvSpPr/>
                <p:nvPr/>
              </p:nvSpPr>
              <p:spPr>
                <a:xfrm>
                  <a:off x="728004" y="6178393"/>
                  <a:ext cx="4402542"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pic>
              <p:nvPicPr>
                <p:cNvPr id="121" name="Imagen 120">
                  <a:extLst>
                    <a:ext uri="{FF2B5EF4-FFF2-40B4-BE49-F238E27FC236}">
                      <a16:creationId xmlns:a16="http://schemas.microsoft.com/office/drawing/2014/main" id="{4553D25D-3855-044D-A993-5BBB1B0728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148" y="6124393"/>
                  <a:ext cx="468000" cy="468000"/>
                </a:xfrm>
                <a:prstGeom prst="rect">
                  <a:avLst/>
                </a:prstGeom>
              </p:spPr>
            </p:pic>
          </p:grpSp>
        </p:grpSp>
        <p:sp>
          <p:nvSpPr>
            <p:cNvPr id="116" name="CuadroTexto 115">
              <a:extLst>
                <a:ext uri="{FF2B5EF4-FFF2-40B4-BE49-F238E27FC236}">
                  <a16:creationId xmlns:a16="http://schemas.microsoft.com/office/drawing/2014/main" id="{2657AE7F-DFE3-0849-A456-EF8B2A6D1EC5}"/>
                </a:ext>
              </a:extLst>
            </p:cNvPr>
            <p:cNvSpPr txBox="1"/>
            <p:nvPr/>
          </p:nvSpPr>
          <p:spPr>
            <a:xfrm>
              <a:off x="1192191" y="8072861"/>
              <a:ext cx="5146963" cy="369332"/>
            </a:xfrm>
            <a:prstGeom prst="rect">
              <a:avLst/>
            </a:prstGeom>
            <a:noFill/>
          </p:spPr>
          <p:txBody>
            <a:bodyPr wrap="square" rtlCol="0">
              <a:spAutoFit/>
            </a:bodyPr>
            <a:lstStyle/>
            <a:p>
              <a:pPr algn="just"/>
              <a:r>
                <a:rPr lang="es-MX" sz="900" dirty="0">
                  <a:solidFill>
                    <a:schemeClr val="accent2">
                      <a:lumMod val="75000"/>
                    </a:schemeClr>
                  </a:solidFill>
                  <a:latin typeface="Roboto" panose="02000000000000000000" pitchFamily="2" charset="0"/>
                  <a:ea typeface="Roboto" panose="02000000000000000000" pitchFamily="2" charset="0"/>
                </a:rPr>
                <a:t>Fue derivada desde otra unidad municipal.</a:t>
              </a:r>
            </a:p>
            <a:p>
              <a:pPr algn="just"/>
              <a:endParaRPr lang="es-MX" sz="900" dirty="0">
                <a:solidFill>
                  <a:schemeClr val="accent2">
                    <a:lumMod val="75000"/>
                  </a:schemeClr>
                </a:solidFill>
                <a:latin typeface="Roboto" panose="02000000000000000000" pitchFamily="2" charset="0"/>
                <a:ea typeface="Roboto" panose="02000000000000000000" pitchFamily="2" charset="0"/>
              </a:endParaRPr>
            </a:p>
          </p:txBody>
        </p:sp>
      </p:grpSp>
      <p:sp>
        <p:nvSpPr>
          <p:cNvPr id="160" name="CuadroTexto 159">
            <a:extLst>
              <a:ext uri="{FF2B5EF4-FFF2-40B4-BE49-F238E27FC236}">
                <a16:creationId xmlns:a16="http://schemas.microsoft.com/office/drawing/2014/main" id="{7083E3CB-4923-7142-9A12-749040B769F5}"/>
              </a:ext>
            </a:extLst>
          </p:cNvPr>
          <p:cNvSpPr txBox="1"/>
          <p:nvPr/>
        </p:nvSpPr>
        <p:spPr>
          <a:xfrm>
            <a:off x="800186" y="439973"/>
            <a:ext cx="2994772" cy="300082"/>
          </a:xfrm>
          <a:prstGeom prst="rect">
            <a:avLst/>
          </a:prstGeom>
          <a:noFill/>
        </p:spPr>
        <p:txBody>
          <a:bodyPr wrap="square" rtlCol="0">
            <a:spAutoFit/>
          </a:bodyPr>
          <a:lstStyle/>
          <a:p>
            <a:r>
              <a:rPr lang="es-ES_tradnl" sz="1350" b="1" spc="30" dirty="0" err="1">
                <a:solidFill>
                  <a:srgbClr val="05314C"/>
                </a:solidFill>
                <a:latin typeface="Roboto Slab" pitchFamily="2" charset="0"/>
                <a:ea typeface="Roboto Slab" pitchFamily="2" charset="0"/>
              </a:rPr>
              <a:t>Yna</a:t>
            </a:r>
            <a:endParaRPr lang="es-ES_tradnl" sz="1350" b="1" spc="30" dirty="0">
              <a:solidFill>
                <a:srgbClr val="05314C"/>
              </a:solidFill>
              <a:latin typeface="Roboto Slab" pitchFamily="2" charset="0"/>
              <a:ea typeface="Roboto Slab" pitchFamily="2" charset="0"/>
            </a:endParaRPr>
          </a:p>
        </p:txBody>
      </p:sp>
      <p:grpSp>
        <p:nvGrpSpPr>
          <p:cNvPr id="10" name="Grupo 9">
            <a:extLst>
              <a:ext uri="{FF2B5EF4-FFF2-40B4-BE49-F238E27FC236}">
                <a16:creationId xmlns:a16="http://schemas.microsoft.com/office/drawing/2014/main" id="{B219947D-E64D-A0C0-9220-F2898F29FA55}"/>
              </a:ext>
            </a:extLst>
          </p:cNvPr>
          <p:cNvGrpSpPr/>
          <p:nvPr/>
        </p:nvGrpSpPr>
        <p:grpSpPr>
          <a:xfrm>
            <a:off x="346307" y="4365646"/>
            <a:ext cx="6159819" cy="2279659"/>
            <a:chOff x="336621" y="7630654"/>
            <a:chExt cx="6159819" cy="2279659"/>
          </a:xfrm>
        </p:grpSpPr>
        <p:sp>
          <p:nvSpPr>
            <p:cNvPr id="11" name="Rectángulo redondeado 153">
              <a:extLst>
                <a:ext uri="{FF2B5EF4-FFF2-40B4-BE49-F238E27FC236}">
                  <a16:creationId xmlns:a16="http://schemas.microsoft.com/office/drawing/2014/main" id="{66557618-E228-7DEF-ABF3-FD9DF57EFAB0}"/>
                </a:ext>
              </a:extLst>
            </p:cNvPr>
            <p:cNvSpPr/>
            <p:nvPr/>
          </p:nvSpPr>
          <p:spPr>
            <a:xfrm>
              <a:off x="1061306" y="7920149"/>
              <a:ext cx="5435134" cy="1990164"/>
            </a:xfrm>
            <a:prstGeom prst="roundRect">
              <a:avLst>
                <a:gd name="adj" fmla="val 10408"/>
              </a:avLst>
            </a:prstGeom>
            <a:solidFill>
              <a:srgbClr val="FF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 name="CuadroTexto 11">
              <a:extLst>
                <a:ext uri="{FF2B5EF4-FFF2-40B4-BE49-F238E27FC236}">
                  <a16:creationId xmlns:a16="http://schemas.microsoft.com/office/drawing/2014/main" id="{EECE033B-E0A1-2867-5671-6BC562AAF8D8}"/>
                </a:ext>
              </a:extLst>
            </p:cNvPr>
            <p:cNvSpPr txBox="1"/>
            <p:nvPr/>
          </p:nvSpPr>
          <p:spPr>
            <a:xfrm>
              <a:off x="1192191" y="8080415"/>
              <a:ext cx="5146963" cy="900246"/>
            </a:xfrm>
            <a:prstGeom prst="rect">
              <a:avLst/>
            </a:prstGeom>
            <a:noFill/>
          </p:spPr>
          <p:txBody>
            <a:bodyPr wrap="square" rtlCol="0">
              <a:spAutoFit/>
            </a:bodyPr>
            <a:lstStyle/>
            <a:p>
              <a:pPr algn="just">
                <a:lnSpc>
                  <a:spcPct val="150000"/>
                </a:lnSpc>
              </a:pPr>
              <a:r>
                <a:rPr lang="es-MX" sz="900" dirty="0">
                  <a:solidFill>
                    <a:schemeClr val="accent2">
                      <a:lumMod val="75000"/>
                    </a:schemeClr>
                  </a:solidFill>
                  <a:latin typeface="Roboto" panose="02000000000000000000" pitchFamily="2" charset="0"/>
                  <a:ea typeface="Roboto" panose="02000000000000000000" pitchFamily="2" charset="0"/>
                </a:rPr>
                <a:t>Llega preocupada por su nuevo diagnóstico, agobiada por la escasez de dinero y sus múltiples necesidades. Señala que se frustra por no poder trabajar por su situación de salud, debido a que siempre fue muy independiente. También se encuentra ansiosa por las cosas que vengan, por cómo será su tratamiento.</a:t>
              </a:r>
              <a:endParaRPr lang="es-ES_tradnl" sz="900" dirty="0">
                <a:solidFill>
                  <a:schemeClr val="accent2">
                    <a:lumMod val="75000"/>
                  </a:schemeClr>
                </a:solidFill>
                <a:latin typeface="Roboto" panose="02000000000000000000" pitchFamily="2" charset="0"/>
                <a:ea typeface="Roboto" panose="02000000000000000000" pitchFamily="2" charset="0"/>
              </a:endParaRPr>
            </a:p>
          </p:txBody>
        </p:sp>
        <p:grpSp>
          <p:nvGrpSpPr>
            <p:cNvPr id="13" name="Grupo 12">
              <a:extLst>
                <a:ext uri="{FF2B5EF4-FFF2-40B4-BE49-F238E27FC236}">
                  <a16:creationId xmlns:a16="http://schemas.microsoft.com/office/drawing/2014/main" id="{DB1F63A8-169E-883E-71D1-A1A82D17CE5D}"/>
                </a:ext>
              </a:extLst>
            </p:cNvPr>
            <p:cNvGrpSpPr/>
            <p:nvPr/>
          </p:nvGrpSpPr>
          <p:grpSpPr>
            <a:xfrm>
              <a:off x="336621" y="7630654"/>
              <a:ext cx="4578278" cy="468000"/>
              <a:chOff x="336621" y="7630654"/>
              <a:chExt cx="4578278" cy="468000"/>
            </a:xfrm>
          </p:grpSpPr>
          <p:sp>
            <p:nvSpPr>
              <p:cNvPr id="14" name="Rectángulo redondeado 156">
                <a:extLst>
                  <a:ext uri="{FF2B5EF4-FFF2-40B4-BE49-F238E27FC236}">
                    <a16:creationId xmlns:a16="http://schemas.microsoft.com/office/drawing/2014/main" id="{0BAB3E47-CE12-FF4C-98B6-7F12C82ECA0A}"/>
                  </a:ext>
                </a:extLst>
              </p:cNvPr>
              <p:cNvSpPr/>
              <p:nvPr/>
            </p:nvSpPr>
            <p:spPr>
              <a:xfrm>
                <a:off x="512359" y="7684654"/>
                <a:ext cx="4402540" cy="360000"/>
              </a:xfrm>
              <a:prstGeom prst="roundRect">
                <a:avLst>
                  <a:gd name="adj" fmla="val 50000"/>
                </a:avLst>
              </a:prstGeom>
              <a:solidFill>
                <a:srgbClr val="FF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5" name="CuadroTexto 14">
                <a:extLst>
                  <a:ext uri="{FF2B5EF4-FFF2-40B4-BE49-F238E27FC236}">
                    <a16:creationId xmlns:a16="http://schemas.microsoft.com/office/drawing/2014/main" id="{F6D00024-451D-5871-9431-82039205878E}"/>
                  </a:ext>
                </a:extLst>
              </p:cNvPr>
              <p:cNvSpPr txBox="1"/>
              <p:nvPr/>
            </p:nvSpPr>
            <p:spPr>
              <a:xfrm>
                <a:off x="886769" y="7741544"/>
                <a:ext cx="2752677"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ESTADO EMOCIONAL DE LA PERSONA</a:t>
                </a:r>
              </a:p>
            </p:txBody>
          </p:sp>
          <p:pic>
            <p:nvPicPr>
              <p:cNvPr id="16" name="Imagen 15">
                <a:extLst>
                  <a:ext uri="{FF2B5EF4-FFF2-40B4-BE49-F238E27FC236}">
                    <a16:creationId xmlns:a16="http://schemas.microsoft.com/office/drawing/2014/main" id="{1EE27B63-EF8E-6F2E-88FF-C1E32F76EB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6621" y="7630654"/>
                <a:ext cx="468000" cy="468000"/>
              </a:xfrm>
              <a:prstGeom prst="rect">
                <a:avLst/>
              </a:prstGeom>
            </p:spPr>
          </p:pic>
        </p:grpSp>
      </p:grpSp>
      <p:sp>
        <p:nvSpPr>
          <p:cNvPr id="22" name="CuadroTexto 21">
            <a:extLst>
              <a:ext uri="{FF2B5EF4-FFF2-40B4-BE49-F238E27FC236}">
                <a16:creationId xmlns:a16="http://schemas.microsoft.com/office/drawing/2014/main" id="{FF241989-5E65-B144-B41D-88DA3B0304A1}"/>
              </a:ext>
            </a:extLst>
          </p:cNvPr>
          <p:cNvSpPr txBox="1"/>
          <p:nvPr/>
        </p:nvSpPr>
        <p:spPr>
          <a:xfrm>
            <a:off x="814307" y="1966366"/>
            <a:ext cx="2331087" cy="246221"/>
          </a:xfrm>
          <a:prstGeom prst="rect">
            <a:avLst/>
          </a:prstGeom>
          <a:noFill/>
        </p:spPr>
        <p:txBody>
          <a:bodyPr wrap="none" rtlCol="0">
            <a:spAutoFit/>
          </a:bodyPr>
          <a:lstStyle/>
          <a:p>
            <a:r>
              <a:rPr lang="es-ES_tradnl" sz="1000" b="1" spc="50" dirty="0">
                <a:solidFill>
                  <a:schemeClr val="bg1"/>
                </a:solidFill>
                <a:latin typeface="Roboto Slab" pitchFamily="2" charset="0"/>
                <a:ea typeface="Roboto Slab" pitchFamily="2" charset="0"/>
              </a:rPr>
              <a:t>¿CÓMO LLEGA A LA ATENCIÓN?</a:t>
            </a:r>
          </a:p>
        </p:txBody>
      </p:sp>
      <p:pic>
        <p:nvPicPr>
          <p:cNvPr id="23" name="Imagen 151">
            <a:extLst>
              <a:ext uri="{FF2B5EF4-FFF2-40B4-BE49-F238E27FC236}">
                <a16:creationId xmlns:a16="http://schemas.microsoft.com/office/drawing/2014/main" id="{2DCC01EE-2F24-40DD-9C15-6249CB3FAA9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6935" y="1879310"/>
            <a:ext cx="468000" cy="468000"/>
          </a:xfrm>
          <a:prstGeom prst="rect">
            <a:avLst/>
          </a:prstGeom>
        </p:spPr>
      </p:pic>
    </p:spTree>
    <p:extLst>
      <p:ext uri="{BB962C8B-B14F-4D97-AF65-F5344CB8AC3E}">
        <p14:creationId xmlns:p14="http://schemas.microsoft.com/office/powerpoint/2010/main" val="217809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029D6C0-A0F4-D849-AAB3-845DD02460E1}"/>
              </a:ext>
            </a:extLst>
          </p:cNvPr>
          <p:cNvPicPr>
            <a:picLocks noChangeAspect="1"/>
          </p:cNvPicPr>
          <p:nvPr/>
        </p:nvPicPr>
        <p:blipFill>
          <a:blip r:embed="rId2"/>
          <a:stretch>
            <a:fillRect/>
          </a:stretch>
        </p:blipFill>
        <p:spPr>
          <a:xfrm>
            <a:off x="0" y="-17617"/>
            <a:ext cx="6876000" cy="9179235"/>
          </a:xfrm>
          <a:prstGeom prst="rect">
            <a:avLst/>
          </a:prstGeom>
        </p:spPr>
      </p:pic>
    </p:spTree>
    <p:extLst>
      <p:ext uri="{BB962C8B-B14F-4D97-AF65-F5344CB8AC3E}">
        <p14:creationId xmlns:p14="http://schemas.microsoft.com/office/powerpoint/2010/main" val="3653500207"/>
      </p:ext>
    </p:extLst>
  </p:cSld>
  <p:clrMapOvr>
    <a:masterClrMapping/>
  </p:clrMapOvr>
</p:sld>
</file>

<file path=ppt/theme/theme1.xml><?xml version="1.0" encoding="utf-8"?>
<a:theme xmlns:a="http://schemas.openxmlformats.org/drawingml/2006/main" name="Tema 1">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6916</TotalTime>
  <Words>610</Words>
  <Application>Microsoft Office PowerPoint</Application>
  <PresentationFormat>Carta (216 x 279 mm)</PresentationFormat>
  <Paragraphs>57</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Calibri Light</vt:lpstr>
      <vt:lpstr>Roboto</vt:lpstr>
      <vt:lpstr>Roboto Slab</vt:lpstr>
      <vt:lpstr>Roboto Slab Light</vt:lpstr>
      <vt:lpstr>Tema 1</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Catalina Murcia Alejo</dc:creator>
  <cp:lastModifiedBy>Roberto P F</cp:lastModifiedBy>
  <cp:revision>251</cp:revision>
  <dcterms:created xsi:type="dcterms:W3CDTF">2020-03-04T01:53:26Z</dcterms:created>
  <dcterms:modified xsi:type="dcterms:W3CDTF">2025-01-14T14:21:53Z</dcterms:modified>
</cp:coreProperties>
</file>